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313" r:id="rId3"/>
    <p:sldId id="258" r:id="rId4"/>
    <p:sldId id="267" r:id="rId5"/>
    <p:sldId id="268" r:id="rId6"/>
    <p:sldId id="316" r:id="rId7"/>
    <p:sldId id="318" r:id="rId8"/>
    <p:sldId id="274" r:id="rId9"/>
    <p:sldId id="275" r:id="rId10"/>
    <p:sldId id="276" r:id="rId11"/>
    <p:sldId id="327" r:id="rId12"/>
    <p:sldId id="281" r:id="rId13"/>
    <p:sldId id="341" r:id="rId14"/>
    <p:sldId id="342" r:id="rId15"/>
    <p:sldId id="343" r:id="rId16"/>
    <p:sldId id="314" r:id="rId17"/>
    <p:sldId id="315" r:id="rId18"/>
    <p:sldId id="319" r:id="rId19"/>
    <p:sldId id="302" r:id="rId20"/>
    <p:sldId id="269" r:id="rId21"/>
    <p:sldId id="271" r:id="rId22"/>
    <p:sldId id="278" r:id="rId23"/>
    <p:sldId id="279" r:id="rId24"/>
    <p:sldId id="280" r:id="rId25"/>
    <p:sldId id="283" r:id="rId26"/>
    <p:sldId id="306" r:id="rId27"/>
    <p:sldId id="261" r:id="rId28"/>
    <p:sldId id="284" r:id="rId29"/>
    <p:sldId id="285" r:id="rId30"/>
    <p:sldId id="286" r:id="rId31"/>
    <p:sldId id="287" r:id="rId32"/>
    <p:sldId id="348" r:id="rId33"/>
    <p:sldId id="289" r:id="rId34"/>
    <p:sldId id="288" r:id="rId35"/>
    <p:sldId id="338" r:id="rId36"/>
    <p:sldId id="339" r:id="rId37"/>
    <p:sldId id="290" r:id="rId38"/>
    <p:sldId id="333" r:id="rId39"/>
    <p:sldId id="336" r:id="rId40"/>
    <p:sldId id="334" r:id="rId41"/>
    <p:sldId id="335" r:id="rId42"/>
    <p:sldId id="320" r:id="rId43"/>
    <p:sldId id="326" r:id="rId44"/>
    <p:sldId id="297" r:id="rId45"/>
    <p:sldId id="298" r:id="rId46"/>
    <p:sldId id="325" r:id="rId47"/>
    <p:sldId id="323" r:id="rId48"/>
    <p:sldId id="299" r:id="rId49"/>
    <p:sldId id="300" r:id="rId50"/>
    <p:sldId id="311" r:id="rId51"/>
    <p:sldId id="312" r:id="rId52"/>
    <p:sldId id="349" r:id="rId53"/>
    <p:sldId id="321" r:id="rId54"/>
    <p:sldId id="340" r:id="rId55"/>
    <p:sldId id="262" r:id="rId56"/>
    <p:sldId id="303" r:id="rId57"/>
    <p:sldId id="304" r:id="rId58"/>
    <p:sldId id="346" r:id="rId59"/>
    <p:sldId id="344" r:id="rId60"/>
    <p:sldId id="345" r:id="rId61"/>
    <p:sldId id="347" r:id="rId62"/>
    <p:sldId id="324" r:id="rId63"/>
    <p:sldId id="305" r:id="rId64"/>
    <p:sldId id="307" r:id="rId65"/>
    <p:sldId id="329" r:id="rId66"/>
    <p:sldId id="295" r:id="rId67"/>
    <p:sldId id="328" r:id="rId68"/>
    <p:sldId id="330" r:id="rId69"/>
    <p:sldId id="332" r:id="rId70"/>
    <p:sldId id="337" r:id="rId71"/>
    <p:sldId id="317" r:id="rId72"/>
    <p:sldId id="322" r:id="rId73"/>
    <p:sldId id="331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97" autoAdjust="0"/>
  </p:normalViewPr>
  <p:slideViewPr>
    <p:cSldViewPr>
      <p:cViewPr varScale="1">
        <p:scale>
          <a:sx n="99" d="100"/>
          <a:sy n="99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hyang:Dropbox:mhyang:Presentation:How%20to%20get%20your%20CVPR%20paper%20rejected?:conf_sta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hyang:Dropbox:mhyang:Presentation:How%20to%20get%20your%20CVPR%20paper%20rejected?:conf_sta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hyang:Dropbox:mhyang:Presentation:How%20to%20get%20your%20CVPR%20paper%20rejected?:conf_sta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hyang:Dropbox:mhyang:Presentation:How%20to%20get%20your%20CVPR%20paper%20rejected?:conf_sta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hyang:Dropbox:mhyang:Presentation:How%20to%20get%20your%20CVPR%20paper%20rejected?:conf_sta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hyang:Dropbox:mhyang:Presentation:How%20to%20get%20your%20CVPR%20paper%20rejected?:conf_sta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conf_sta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conf_sta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conf_st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55074365704"/>
          <c:y val="0.0282524059492563"/>
          <c:w val="0.856789370078741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700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[conf_stat.xlsx]CVPR!$A$3:$A$21</c:f>
              <c:strCache>
                <c:ptCount val="19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</c:strCache>
            </c:strRef>
          </c:cat>
          <c:val>
            <c:numRef>
              <c:f>[conf_stat.xlsx]CVPR!$B$3:$B$21</c:f>
              <c:numCache>
                <c:formatCode>General</c:formatCode>
                <c:ptCount val="19"/>
                <c:pt idx="0">
                  <c:v>551.0</c:v>
                </c:pt>
                <c:pt idx="1">
                  <c:v>544.0</c:v>
                </c:pt>
                <c:pt idx="2">
                  <c:v>453.0</c:v>
                </c:pt>
                <c:pt idx="3">
                  <c:v>504.0</c:v>
                </c:pt>
                <c:pt idx="4">
                  <c:v>466.0</c:v>
                </c:pt>
                <c:pt idx="5">
                  <c:v>920.0</c:v>
                </c:pt>
                <c:pt idx="6">
                  <c:v>905.0</c:v>
                </c:pt>
                <c:pt idx="7">
                  <c:v>1000.0</c:v>
                </c:pt>
                <c:pt idx="8">
                  <c:v>1160.0</c:v>
                </c:pt>
                <c:pt idx="9">
                  <c:v>1131.0</c:v>
                </c:pt>
                <c:pt idx="10">
                  <c:v>1250.0</c:v>
                </c:pt>
                <c:pt idx="11">
                  <c:v>1593.0</c:v>
                </c:pt>
                <c:pt idx="12">
                  <c:v>1450.0</c:v>
                </c:pt>
                <c:pt idx="13">
                  <c:v>1724.0</c:v>
                </c:pt>
                <c:pt idx="14">
                  <c:v>1677.0</c:v>
                </c:pt>
                <c:pt idx="15">
                  <c:v>1933.0</c:v>
                </c:pt>
                <c:pt idx="16">
                  <c:v>1798.0</c:v>
                </c:pt>
                <c:pt idx="17">
                  <c:v>1807.0</c:v>
                </c:pt>
                <c:pt idx="18">
                  <c:v>2123.0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7115368"/>
        <c:axId val="2137690456"/>
      </c:barChart>
      <c:catAx>
        <c:axId val="2037115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2137690456"/>
        <c:crosses val="autoZero"/>
        <c:auto val="1"/>
        <c:lblAlgn val="ctr"/>
        <c:lblOffset val="100"/>
        <c:noMultiLvlLbl val="0"/>
      </c:catAx>
      <c:valAx>
        <c:axId val="2137690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20371153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55074365704"/>
          <c:y val="0.0282524059492563"/>
          <c:w val="0.856789370078741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500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[conf_stat.xlsx]CVPR!$A$3:$A$21</c:f>
              <c:strCache>
                <c:ptCount val="19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</c:strCache>
            </c:strRef>
          </c:cat>
          <c:val>
            <c:numRef>
              <c:f>[conf_stat.xlsx]CVPR!$C$3:$C$21</c:f>
              <c:numCache>
                <c:formatCode>0.00%</c:formatCode>
                <c:ptCount val="19"/>
                <c:pt idx="0">
                  <c:v>0.1162</c:v>
                </c:pt>
                <c:pt idx="1">
                  <c:v>0.114</c:v>
                </c:pt>
                <c:pt idx="2">
                  <c:v>0.0927</c:v>
                </c:pt>
                <c:pt idx="3">
                  <c:v>0.119</c:v>
                </c:pt>
                <c:pt idx="4">
                  <c:v>0.1416</c:v>
                </c:pt>
                <c:pt idx="5">
                  <c:v>0.0815</c:v>
                </c:pt>
                <c:pt idx="6">
                  <c:v>0.0663</c:v>
                </c:pt>
                <c:pt idx="7">
                  <c:v>0.054</c:v>
                </c:pt>
                <c:pt idx="8">
                  <c:v>0.0638</c:v>
                </c:pt>
                <c:pt idx="9">
                  <c:v>0.0477</c:v>
                </c:pt>
                <c:pt idx="10">
                  <c:v>0.048</c:v>
                </c:pt>
                <c:pt idx="11">
                  <c:v>0.0395</c:v>
                </c:pt>
                <c:pt idx="12">
                  <c:v>0.0421</c:v>
                </c:pt>
                <c:pt idx="13">
                  <c:v>0.0452</c:v>
                </c:pt>
                <c:pt idx="14">
                  <c:v>0.0352</c:v>
                </c:pt>
                <c:pt idx="15">
                  <c:v>0.0248</c:v>
                </c:pt>
                <c:pt idx="16">
                  <c:v>0.0334</c:v>
                </c:pt>
                <c:pt idx="17">
                  <c:v>0.0576</c:v>
                </c:pt>
                <c:pt idx="18">
                  <c:v>0.033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864616"/>
        <c:axId val="-2120861560"/>
      </c:barChart>
      <c:catAx>
        <c:axId val="-2120864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0861560"/>
        <c:crosses val="autoZero"/>
        <c:auto val="1"/>
        <c:lblAlgn val="ctr"/>
        <c:lblOffset val="100"/>
        <c:noMultiLvlLbl val="0"/>
      </c:catAx>
      <c:valAx>
        <c:axId val="-21208615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08646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55074365704"/>
          <c:y val="0.0282524059492563"/>
          <c:w val="0.856789370078741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700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[conf_stat.xlsx]CVPR!$A$3:$A$21</c:f>
              <c:strCache>
                <c:ptCount val="19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</c:strCache>
            </c:strRef>
          </c:cat>
          <c:val>
            <c:numRef>
              <c:f>[conf_stat.xlsx]CVPR!$D$3:$D$21</c:f>
              <c:numCache>
                <c:formatCode>0.00%</c:formatCode>
                <c:ptCount val="19"/>
                <c:pt idx="0">
                  <c:v>0.2486</c:v>
                </c:pt>
                <c:pt idx="1">
                  <c:v>0.318</c:v>
                </c:pt>
                <c:pt idx="2">
                  <c:v>0.3068</c:v>
                </c:pt>
                <c:pt idx="3">
                  <c:v>0.2976</c:v>
                </c:pt>
                <c:pt idx="4">
                  <c:v>0.4721</c:v>
                </c:pt>
                <c:pt idx="5">
                  <c:v>0.2967</c:v>
                </c:pt>
                <c:pt idx="6">
                  <c:v>0.2309</c:v>
                </c:pt>
                <c:pt idx="7">
                  <c:v>0.26</c:v>
                </c:pt>
                <c:pt idx="8">
                  <c:v>0.2802</c:v>
                </c:pt>
                <c:pt idx="9">
                  <c:v>0.2812</c:v>
                </c:pt>
                <c:pt idx="10">
                  <c:v>0.2824</c:v>
                </c:pt>
                <c:pt idx="11">
                  <c:v>0.3189</c:v>
                </c:pt>
                <c:pt idx="12">
                  <c:v>0.2641</c:v>
                </c:pt>
                <c:pt idx="13">
                  <c:v>0.2674</c:v>
                </c:pt>
                <c:pt idx="14">
                  <c:v>0.2612</c:v>
                </c:pt>
                <c:pt idx="15">
                  <c:v>0.2406</c:v>
                </c:pt>
                <c:pt idx="16">
                  <c:v>0.2625</c:v>
                </c:pt>
                <c:pt idx="17">
                  <c:v>0.2988</c:v>
                </c:pt>
                <c:pt idx="18">
                  <c:v>0.284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230936"/>
        <c:axId val="2138121464"/>
      </c:barChart>
      <c:catAx>
        <c:axId val="2138230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2138121464"/>
        <c:crosses val="autoZero"/>
        <c:auto val="1"/>
        <c:lblAlgn val="ctr"/>
        <c:lblOffset val="100"/>
        <c:noMultiLvlLbl val="0"/>
      </c:catAx>
      <c:valAx>
        <c:axId val="21381214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2138230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643497149063"/>
          <c:y val="0.0294117647058823"/>
          <c:w val="0.85678937007874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[conf_stat.xlsx]ICCV!$A$3:$A$12</c:f>
              <c:strCache>
                <c:ptCount val="10"/>
                <c:pt idx="0">
                  <c:v>98</c:v>
                </c:pt>
                <c:pt idx="1">
                  <c:v>99</c:v>
                </c:pt>
                <c:pt idx="2">
                  <c:v>01</c:v>
                </c:pt>
                <c:pt idx="3">
                  <c:v>03</c:v>
                </c:pt>
                <c:pt idx="4">
                  <c:v>05</c:v>
                </c:pt>
                <c:pt idx="5">
                  <c:v>07</c:v>
                </c:pt>
                <c:pt idx="6">
                  <c:v>09</c:v>
                </c:pt>
                <c:pt idx="7">
                  <c:v>11</c:v>
                </c:pt>
                <c:pt idx="8">
                  <c:v>13</c:v>
                </c:pt>
                <c:pt idx="9">
                  <c:v>15</c:v>
                </c:pt>
              </c:strCache>
            </c:strRef>
          </c:cat>
          <c:val>
            <c:numRef>
              <c:f>[conf_stat.xlsx]ICCV!$B$3:$B$12</c:f>
              <c:numCache>
                <c:formatCode>General</c:formatCode>
                <c:ptCount val="10"/>
                <c:pt idx="0">
                  <c:v>550.0</c:v>
                </c:pt>
                <c:pt idx="1">
                  <c:v>575.0</c:v>
                </c:pt>
                <c:pt idx="2">
                  <c:v>596.0</c:v>
                </c:pt>
                <c:pt idx="3">
                  <c:v>966.0</c:v>
                </c:pt>
                <c:pt idx="4">
                  <c:v>1230.0</c:v>
                </c:pt>
                <c:pt idx="5">
                  <c:v>1190.0</c:v>
                </c:pt>
                <c:pt idx="6">
                  <c:v>1327.0</c:v>
                </c:pt>
                <c:pt idx="7">
                  <c:v>1216.0</c:v>
                </c:pt>
                <c:pt idx="8">
                  <c:v>1629.0</c:v>
                </c:pt>
                <c:pt idx="9">
                  <c:v>1698.0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644872"/>
        <c:axId val="-2121612728"/>
      </c:barChart>
      <c:catAx>
        <c:axId val="-2121644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1612728"/>
        <c:crosses val="autoZero"/>
        <c:auto val="1"/>
        <c:lblAlgn val="ctr"/>
        <c:lblOffset val="100"/>
        <c:noMultiLvlLbl val="0"/>
      </c:catAx>
      <c:valAx>
        <c:axId val="-2121612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16448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55074365704"/>
          <c:y val="0.0282524059492563"/>
          <c:w val="0.85678937007874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[conf_stat.xlsx]ICCV!$A$3:$A$12</c:f>
              <c:strCache>
                <c:ptCount val="10"/>
                <c:pt idx="0">
                  <c:v>98</c:v>
                </c:pt>
                <c:pt idx="1">
                  <c:v>99</c:v>
                </c:pt>
                <c:pt idx="2">
                  <c:v>01</c:v>
                </c:pt>
                <c:pt idx="3">
                  <c:v>03</c:v>
                </c:pt>
                <c:pt idx="4">
                  <c:v>05</c:v>
                </c:pt>
                <c:pt idx="5">
                  <c:v>07</c:v>
                </c:pt>
                <c:pt idx="6">
                  <c:v>09</c:v>
                </c:pt>
                <c:pt idx="7">
                  <c:v>11</c:v>
                </c:pt>
                <c:pt idx="8">
                  <c:v>13</c:v>
                </c:pt>
                <c:pt idx="9">
                  <c:v>15</c:v>
                </c:pt>
              </c:strCache>
            </c:strRef>
          </c:cat>
          <c:val>
            <c:numRef>
              <c:f>[conf_stat.xlsx]ICCV!$C$3:$C$12</c:f>
              <c:numCache>
                <c:formatCode>0.00%</c:formatCode>
                <c:ptCount val="10"/>
                <c:pt idx="0">
                  <c:v>0.0745</c:v>
                </c:pt>
                <c:pt idx="1">
                  <c:v>0.08</c:v>
                </c:pt>
                <c:pt idx="2">
                  <c:v>0.0755</c:v>
                </c:pt>
                <c:pt idx="3">
                  <c:v>0.0445</c:v>
                </c:pt>
                <c:pt idx="4">
                  <c:v>0.0366</c:v>
                </c:pt>
                <c:pt idx="5">
                  <c:v>0.0395</c:v>
                </c:pt>
                <c:pt idx="6">
                  <c:v>0.0362</c:v>
                </c:pt>
                <c:pt idx="7">
                  <c:v>0.037</c:v>
                </c:pt>
                <c:pt idx="8">
                  <c:v>0.0252</c:v>
                </c:pt>
                <c:pt idx="9">
                  <c:v>0.033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746680"/>
        <c:axId val="-2120981672"/>
      </c:barChart>
      <c:catAx>
        <c:axId val="2135746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0981672"/>
        <c:crosses val="autoZero"/>
        <c:auto val="1"/>
        <c:lblAlgn val="ctr"/>
        <c:lblOffset val="100"/>
        <c:noMultiLvlLbl val="0"/>
      </c:catAx>
      <c:valAx>
        <c:axId val="-21209816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21357466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55074365704"/>
          <c:y val="0.0282524059492563"/>
          <c:w val="0.85678937007874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[conf_stat.xlsx]ICCV!$A$3:$A$12</c:f>
              <c:strCache>
                <c:ptCount val="10"/>
                <c:pt idx="0">
                  <c:v>98</c:v>
                </c:pt>
                <c:pt idx="1">
                  <c:v>99</c:v>
                </c:pt>
                <c:pt idx="2">
                  <c:v>01</c:v>
                </c:pt>
                <c:pt idx="3">
                  <c:v>03</c:v>
                </c:pt>
                <c:pt idx="4">
                  <c:v>05</c:v>
                </c:pt>
                <c:pt idx="5">
                  <c:v>07</c:v>
                </c:pt>
                <c:pt idx="6">
                  <c:v>09</c:v>
                </c:pt>
                <c:pt idx="7">
                  <c:v>11</c:v>
                </c:pt>
                <c:pt idx="8">
                  <c:v>13</c:v>
                </c:pt>
                <c:pt idx="9">
                  <c:v>15</c:v>
                </c:pt>
              </c:strCache>
            </c:strRef>
          </c:cat>
          <c:val>
            <c:numRef>
              <c:f>[conf_stat.xlsx]ICCV!$D$3:$D$12</c:f>
              <c:numCache>
                <c:formatCode>0.00%</c:formatCode>
                <c:ptCount val="10"/>
                <c:pt idx="0">
                  <c:v>0.3036</c:v>
                </c:pt>
                <c:pt idx="1">
                  <c:v>0.2835</c:v>
                </c:pt>
                <c:pt idx="2">
                  <c:v>0.344</c:v>
                </c:pt>
                <c:pt idx="3">
                  <c:v>0.206</c:v>
                </c:pt>
                <c:pt idx="4">
                  <c:v>0.1984</c:v>
                </c:pt>
                <c:pt idx="5">
                  <c:v>0.2353</c:v>
                </c:pt>
                <c:pt idx="6">
                  <c:v>0.2321</c:v>
                </c:pt>
                <c:pt idx="7">
                  <c:v>0.2796</c:v>
                </c:pt>
                <c:pt idx="8">
                  <c:v>0.279</c:v>
                </c:pt>
                <c:pt idx="9">
                  <c:v>0.303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656888"/>
        <c:axId val="-2120653832"/>
      </c:barChart>
      <c:catAx>
        <c:axId val="-2120656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0653832"/>
        <c:crosses val="autoZero"/>
        <c:auto val="1"/>
        <c:lblAlgn val="ctr"/>
        <c:lblOffset val="100"/>
        <c:noMultiLvlLbl val="0"/>
      </c:catAx>
      <c:valAx>
        <c:axId val="-21206538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06568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55074365704"/>
          <c:y val="0.0282524059492563"/>
          <c:w val="0.856789370078741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ECCV!$A$3:$A$11</c:f>
              <c:strCache>
                <c:ptCount val="9"/>
                <c:pt idx="0">
                  <c:v>98</c:v>
                </c:pt>
                <c:pt idx="1">
                  <c:v>00</c:v>
                </c:pt>
                <c:pt idx="2">
                  <c:v>02</c:v>
                </c:pt>
                <c:pt idx="3">
                  <c:v>04</c:v>
                </c:pt>
                <c:pt idx="4">
                  <c:v>06</c:v>
                </c:pt>
                <c:pt idx="5">
                  <c:v>08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</c:strCache>
            </c:strRef>
          </c:cat>
          <c:val>
            <c:numRef>
              <c:f>ECCV!$B$3:$B$11</c:f>
              <c:numCache>
                <c:formatCode>General</c:formatCode>
                <c:ptCount val="9"/>
                <c:pt idx="0">
                  <c:v>223.0</c:v>
                </c:pt>
                <c:pt idx="1">
                  <c:v>266.0</c:v>
                </c:pt>
                <c:pt idx="2">
                  <c:v>600.0</c:v>
                </c:pt>
                <c:pt idx="3">
                  <c:v>555.0</c:v>
                </c:pt>
                <c:pt idx="4">
                  <c:v>900.0</c:v>
                </c:pt>
                <c:pt idx="5">
                  <c:v>871.0</c:v>
                </c:pt>
                <c:pt idx="6">
                  <c:v>1174.0</c:v>
                </c:pt>
                <c:pt idx="7">
                  <c:v>1437.0</c:v>
                </c:pt>
                <c:pt idx="8">
                  <c:v>1444.0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629160"/>
        <c:axId val="-2121626040"/>
      </c:barChart>
      <c:catAx>
        <c:axId val="-2121629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1626040"/>
        <c:crosses val="autoZero"/>
        <c:auto val="1"/>
        <c:lblAlgn val="ctr"/>
        <c:lblOffset val="100"/>
        <c:noMultiLvlLbl val="0"/>
      </c:catAx>
      <c:valAx>
        <c:axId val="-2121626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16291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55074365704"/>
          <c:y val="0.0282524059492563"/>
          <c:w val="0.856789370078741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ECCV!$A$3:$A$11</c:f>
              <c:strCache>
                <c:ptCount val="9"/>
                <c:pt idx="0">
                  <c:v>98</c:v>
                </c:pt>
                <c:pt idx="1">
                  <c:v>00</c:v>
                </c:pt>
                <c:pt idx="2">
                  <c:v>02</c:v>
                </c:pt>
                <c:pt idx="3">
                  <c:v>04</c:v>
                </c:pt>
                <c:pt idx="4">
                  <c:v>06</c:v>
                </c:pt>
                <c:pt idx="5">
                  <c:v>08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</c:strCache>
            </c:strRef>
          </c:cat>
          <c:val>
            <c:numRef>
              <c:f>ECCV!$D$3:$D$11</c:f>
              <c:numCache>
                <c:formatCode>0.00%</c:formatCode>
                <c:ptCount val="9"/>
                <c:pt idx="0">
                  <c:v>0.5022</c:v>
                </c:pt>
                <c:pt idx="1">
                  <c:v>0.4361</c:v>
                </c:pt>
                <c:pt idx="2">
                  <c:v>0.3767</c:v>
                </c:pt>
                <c:pt idx="3">
                  <c:v>0.3423</c:v>
                </c:pt>
                <c:pt idx="4">
                  <c:v>0.2144</c:v>
                </c:pt>
                <c:pt idx="5">
                  <c:v>0.279</c:v>
                </c:pt>
                <c:pt idx="6">
                  <c:v>0.2743</c:v>
                </c:pt>
                <c:pt idx="7">
                  <c:v>0.2839</c:v>
                </c:pt>
                <c:pt idx="8">
                  <c:v>0.2507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107608"/>
        <c:axId val="-2120000200"/>
      </c:barChart>
      <c:catAx>
        <c:axId val="-2122107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0000200"/>
        <c:crosses val="autoZero"/>
        <c:auto val="1"/>
        <c:lblAlgn val="ctr"/>
        <c:lblOffset val="100"/>
        <c:noMultiLvlLbl val="0"/>
      </c:catAx>
      <c:valAx>
        <c:axId val="-21200002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21076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55074365704"/>
          <c:y val="0.0282524059492563"/>
          <c:w val="0.856789370078741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ECCV!$A$3:$A$11</c:f>
              <c:strCache>
                <c:ptCount val="9"/>
                <c:pt idx="0">
                  <c:v>98</c:v>
                </c:pt>
                <c:pt idx="1">
                  <c:v>00</c:v>
                </c:pt>
                <c:pt idx="2">
                  <c:v>02</c:v>
                </c:pt>
                <c:pt idx="3">
                  <c:v>04</c:v>
                </c:pt>
                <c:pt idx="4">
                  <c:v>06</c:v>
                </c:pt>
                <c:pt idx="5">
                  <c:v>08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</c:strCache>
            </c:strRef>
          </c:cat>
          <c:val>
            <c:numRef>
              <c:f>ECCV!$C$3:$C$11</c:f>
              <c:numCache>
                <c:formatCode>0%</c:formatCode>
                <c:ptCount val="9"/>
                <c:pt idx="0" formatCode="0.00%">
                  <c:v>0.1883</c:v>
                </c:pt>
                <c:pt idx="1">
                  <c:v>0.1617</c:v>
                </c:pt>
                <c:pt idx="2" formatCode="0.00%">
                  <c:v>0.075</c:v>
                </c:pt>
                <c:pt idx="3" formatCode="0.00%">
                  <c:v>0.0739</c:v>
                </c:pt>
                <c:pt idx="4" formatCode="0.00%">
                  <c:v>0.0444</c:v>
                </c:pt>
                <c:pt idx="5" formatCode="0.00%">
                  <c:v>0.0459</c:v>
                </c:pt>
                <c:pt idx="6" formatCode="0.00%">
                  <c:v>0.0324</c:v>
                </c:pt>
                <c:pt idx="7" formatCode="0.00%">
                  <c:v>0.0278</c:v>
                </c:pt>
                <c:pt idx="8" formatCode="0.00%">
                  <c:v>0.0263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634200"/>
        <c:axId val="-2120631144"/>
      </c:barChart>
      <c:catAx>
        <c:axId val="-2120634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0631144"/>
        <c:crosses val="autoZero"/>
        <c:auto val="1"/>
        <c:lblAlgn val="ctr"/>
        <c:lblOffset val="100"/>
        <c:noMultiLvlLbl val="0"/>
      </c:catAx>
      <c:valAx>
        <c:axId val="-21206311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-21206342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7354B-A61F-4A1E-9BAF-5068723D9BCE}" type="datetimeFigureOut">
              <a:rPr lang="en-US" smtClean="0"/>
              <a:pPr/>
              <a:t>7/15/16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6B49E-7954-4ECA-B797-B2325F714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B49E-7954-4ECA-B797-B2325F71400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smosBQ-Light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smosBQ-Light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smosBQ-Light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smosBQ-Ligh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smosBQ-Ligh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smosBQ-Ligh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smosBQ-Ligh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smosBQ-Light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>
              <a:lumMod val="6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hyperlink" Target="http://researchinprogress.tumblr.com/post/32994742029/paper-is-accepted-after-3rd-revision" TargetMode="External"/><Relationship Id="rId12" Type="http://schemas.openxmlformats.org/officeDocument/2006/relationships/hyperlink" Target="http://researchinprogress.tumblr.com/post/51714277253/get-accepted-to-conference-registration-is-how" TargetMode="External"/><Relationship Id="rId13" Type="http://schemas.openxmlformats.org/officeDocument/2006/relationships/hyperlink" Target="http://researchinprogress.tumblr.com/post/36055896313/how-your-mom-imagines-your-conference-talks" TargetMode="External"/><Relationship Id="rId14" Type="http://schemas.openxmlformats.org/officeDocument/2006/relationships/hyperlink" Target="http://researchinprogress.tumblr.com/post/34403093418/how-i-feel-at-poster-presenta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8856403261/access-to-top-journals" TargetMode="External"/><Relationship Id="rId3" Type="http://schemas.openxmlformats.org/officeDocument/2006/relationships/hyperlink" Target="http://researchinprogress.tumblr.com/post/38455311934/workshops-vs-conferences" TargetMode="External"/><Relationship Id="rId4" Type="http://schemas.openxmlformats.org/officeDocument/2006/relationships/hyperlink" Target="http://researchinprogress.tumblr.com/post/34220360777/checking-the-results-of-a-2-week-long-experiment" TargetMode="External"/><Relationship Id="rId5" Type="http://schemas.openxmlformats.org/officeDocument/2006/relationships/hyperlink" Target="http://researchinprogress.tumblr.com/post/33884075941/we-are-pleased-to-inform-you-that-your-paper-has" TargetMode="External"/><Relationship Id="rId6" Type="http://schemas.openxmlformats.org/officeDocument/2006/relationships/hyperlink" Target="http://researchinprogress.tumblr.com/post/33946389387/we-regret-to-inform-you-that-your-paper-has-not" TargetMode="External"/><Relationship Id="rId7" Type="http://schemas.openxmlformats.org/officeDocument/2006/relationships/hyperlink" Target="http://researchinprogress.tumblr.com/post/34750715971/accept-wow-im-so-happy-for-you-my-paper-got" TargetMode="External"/><Relationship Id="rId8" Type="http://schemas.openxmlformats.org/officeDocument/2006/relationships/hyperlink" Target="http://researchinprogress.tumblr.com/post/38453349199/when-you-find-an-error-in-a-competitors" TargetMode="External"/><Relationship Id="rId9" Type="http://schemas.openxmlformats.org/officeDocument/2006/relationships/hyperlink" Target="http://researchinprogress.tumblr.com/post/47607889663/advisor-tells-you-to-resubmit-the-rejected-paper" TargetMode="External"/><Relationship Id="rId10" Type="http://schemas.openxmlformats.org/officeDocument/2006/relationships/hyperlink" Target="http://researchinprogress.tumblr.com/post/34350096692/this-time-it-will-get-through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ges.cs.wisc.edu/~naughton/naughtonicde.ppt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6273870903/at-a-presentatio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graph.org/publications/instructions/rejected" TargetMode="External"/><Relationship Id="rId4" Type="http://schemas.openxmlformats.org/officeDocument/2006/relationships/hyperlink" Target="https://billf.mit.edu/sites/default/files/documents/cvprPaper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inprogress.tumblr.com/post/33354443088/reviewers-point-of-view" TargetMode="External"/><Relationship Id="rId4" Type="http://schemas.openxmlformats.org/officeDocument/2006/relationships/hyperlink" Target="http://researchinprogress.tumblr.com/post/32886318222/how-my-paper-got-rejected" TargetMode="External"/><Relationship Id="rId5" Type="http://schemas.openxmlformats.org/officeDocument/2006/relationships/hyperlink" Target="http://researchinprogress.tumblr.com/post/38372908183/writing-a-paper-outside-your-area-of-expertis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inprogress.tumblr.com/post/33826776468/when-my-algorithm-beats-the-baseline" TargetMode="External"/><Relationship Id="rId4" Type="http://schemas.openxmlformats.org/officeDocument/2006/relationships/hyperlink" Target="http://researchinprogress.tumblr.com/post/38050574914/i-realized-the-results-were-wrong-after-i-submit" TargetMode="External"/><Relationship Id="rId5" Type="http://schemas.openxmlformats.org/officeDocument/2006/relationships/hyperlink" Target="http://researchinprogress.tumblr.com/post/37393978572/my-latest-experiments-disprove-my-colleagues-wor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inprogress.tumblr.com/post/37704148220/adding-a-citation-to-a-paper-possibly-written-by" TargetMode="External"/><Relationship Id="rId4" Type="http://schemas.openxmlformats.org/officeDocument/2006/relationships/hyperlink" Target="http://researchinprogress.tumblr.com/post/35627073462/when-your-method-is-re-discovered-without-any" TargetMode="External"/><Relationship Id="rId5" Type="http://schemas.openxmlformats.org/officeDocument/2006/relationships/hyperlink" Target="http://researchinprogress.tumblr.com/post/38293577399/why-parameter-sensitivity-matters" TargetMode="External"/><Relationship Id="rId6" Type="http://schemas.openxmlformats.org/officeDocument/2006/relationships/hyperlink" Target="http://researchinprogress.tumblr.com/post/37464203058/under-the-assump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researchinprogress.tumblr.com/post/32886245425/reviewing-a-poorly-written-paper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researchinprogress.tumblr.com/post/34692517685/changing-just-a-tiny-little-bit-in-my-latex-tabular" TargetMode="External"/><Relationship Id="rId4" Type="http://schemas.openxmlformats.org/officeDocument/2006/relationships/hyperlink" Target="http://researchinprogress.tumblr.com/post/32893712663/fitting-the-paper-to-page-limi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ttp://matt-welsh.blogspot.com/2012/07/in-defense-of-scientific-paper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4015275000/submitting-3-minutes-before-the-deadlin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inprogress.tumblr.com/post/34286521764/grant-proposals-vs-reality" TargetMode="External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7542785950/how-i-sell-my-method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inprogress.tumblr.com/post/35765410304/someone-in-the-audience-points-out-a-practical" TargetMode="External"/><Relationship Id="rId4" Type="http://schemas.openxmlformats.org/officeDocument/2006/relationships/hyperlink" Target="http://researchinprogress.tumblr.com/post/32887965548/q-a-session-after-presenting-the-pap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7778297014/professor-mentions-my-work-in-a-keynote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2887389626/a-top-scientist-found-a-new-buzzword" TargetMode="External"/><Relationship Id="rId3" Type="http://schemas.openxmlformats.org/officeDocument/2006/relationships/hyperlink" Target="http://researchinprogress.tumblr.com/post/33288624311/appealing-paper-turns-out-to-be-pseudoscience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51393471487/from-complex-looking-math-it-straightforwardly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5193414559/as-the-figure-clearly-shows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8702387620/theory-vs-practice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microsoft.com/en-us/um/people/simonpj/papers/giving-a-talk/writing-a-paper-slide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7018972403/authors-forgot-to-add-the-most-important-detail" TargetMode="External"/><Relationship Id="rId3" Type="http://schemas.openxmlformats.org/officeDocument/2006/relationships/hyperlink" Target="http://researchinprogress.tumblr.com/post/32892093531/how-i-prove-my-theorems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49927262793/the-fine-art-of-salami-publishin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netminer.org/bestpaper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akaposhi.eas.asu.edu/f02-cse494-mailarchive/pdf00004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6497688049/supervisor-sends-the-first-batch-of-comments-on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ion.ucsd.edu/sites/default/files/gestalt.pdf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inprogress.tumblr.com/post/35627073462/when-your-method-is-re-discovered-without-any-citation" TargetMode="External"/><Relationship Id="rId4" Type="http://schemas.openxmlformats.org/officeDocument/2006/relationships/hyperlink" Target="http://www.harzing.com/pop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inprogress.tumblr.com/post/38614228897/submitted-my-paper-5-seconds-before-the" TargetMode="External"/><Relationship Id="rId4" Type="http://schemas.openxmlformats.org/officeDocument/2006/relationships/hyperlink" Target="http://researchinprogress.tumblr.com/post/34015275000/submitting-3-minutes-before-the-deadline" TargetMode="External"/><Relationship Id="rId5" Type="http://schemas.openxmlformats.org/officeDocument/2006/relationships/hyperlink" Target="http://researchinprogress.tumblr.com/post/35974985971/paper-submission-deadline-extended-1-wee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4692517685/changing-just-a-tiny-little-bit-in-my-latex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7898037252/me-the-conference-i-want-to-attend-and-my" TargetMode="External"/><Relationship Id="rId3" Type="http://schemas.openxmlformats.org/officeDocument/2006/relationships/image" Target="../media/image4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inprogress.tumblr.com/post/34965961913/listening-to-my-professor-explaining-my-latest" TargetMode="External"/><Relationship Id="rId4" Type="http://schemas.openxmlformats.org/officeDocument/2006/relationships/hyperlink" Target="http://researchinprogress.tumblr.com/post/34473074934/when-friends-ask-to-explain-whats-my-research" TargetMode="External"/><Relationship Id="rId5" Type="http://schemas.openxmlformats.org/officeDocument/2006/relationships/hyperlink" Target="http://researchinprogress.tumblr.com/post/33068821597/just-before-the-demonstration-of-the-findings" TargetMode="External"/><Relationship Id="rId6" Type="http://schemas.openxmlformats.org/officeDocument/2006/relationships/hyperlink" Target="http://researchinprogress.tumblr.com/post/32889300198/thesis-advisor-after-i-told-him-the-incredibl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4554658586/professor-suggesting-a-new-topic-to-a-phd-student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inprogress.tumblr.com/post/37177808353/when-an-undergrad-finds-a-critical-error-in-a" TargetMode="External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inprogress.tumblr.com/post/36200294653/writing-a-paper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/>
          <a:lstStyle/>
          <a:p>
            <a:pPr algn="ctr"/>
            <a:r>
              <a:rPr lang="en-US" sz="3600" dirty="0" smtClean="0"/>
              <a:t>How to Get </a:t>
            </a:r>
            <a:r>
              <a:rPr lang="en-US" sz="3600" dirty="0"/>
              <a:t>Y</a:t>
            </a:r>
            <a:r>
              <a:rPr lang="en-US" sz="3600" dirty="0" smtClean="0"/>
              <a:t>our CVPR Paper </a:t>
            </a:r>
            <a:r>
              <a:rPr lang="en-US" sz="3600" dirty="0"/>
              <a:t>R</a:t>
            </a:r>
            <a:r>
              <a:rPr lang="en-US" sz="3600" dirty="0" smtClean="0"/>
              <a:t>ejected?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Ming-Hsuan Yang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Chair </a:t>
            </a:r>
            <a:r>
              <a:rPr lang="en-US" dirty="0"/>
              <a:t>M</a:t>
            </a:r>
            <a:r>
              <a:rPr lang="en-US" dirty="0" smtClean="0"/>
              <a:t>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paper is reviewed by 2/3 area chairs</a:t>
            </a:r>
          </a:p>
          <a:p>
            <a:r>
              <a:rPr lang="en-US" dirty="0"/>
              <a:t>Area chair make recommendations</a:t>
            </a:r>
          </a:p>
          <a:p>
            <a:r>
              <a:rPr lang="en-US" dirty="0"/>
              <a:t>Program chairs make final </a:t>
            </a:r>
            <a:r>
              <a:rPr lang="en-US" dirty="0" smtClean="0"/>
              <a:t>decisions</a:t>
            </a:r>
          </a:p>
          <a:p>
            <a:r>
              <a:rPr lang="en-US" dirty="0" smtClean="0"/>
              <a:t>Virtual meetings</a:t>
            </a:r>
          </a:p>
          <a:p>
            <a:r>
              <a:rPr lang="en-US" dirty="0" smtClean="0"/>
              <a:t>Onsite </a:t>
            </a:r>
            <a:r>
              <a:rPr lang="en-US" dirty="0" smtClean="0"/>
              <a:t>meetings </a:t>
            </a:r>
            <a:endParaRPr lang="en-US" dirty="0" smtClean="0"/>
          </a:p>
          <a:p>
            <a:pPr lvl="1"/>
            <a:r>
              <a:rPr lang="en-US" dirty="0" smtClean="0"/>
              <a:t>Several panels</a:t>
            </a:r>
          </a:p>
          <a:p>
            <a:pPr lvl="1"/>
            <a:r>
              <a:rPr lang="en-US" dirty="0" smtClean="0"/>
              <a:t>Buddy/triplet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chairs know the reviewers</a:t>
            </a:r>
          </a:p>
          <a:p>
            <a:r>
              <a:rPr lang="en-US" dirty="0" smtClean="0"/>
              <a:t>Reviews are weighted </a:t>
            </a:r>
          </a:p>
          <a:p>
            <a:r>
              <a:rPr lang="en-US" dirty="0" smtClean="0"/>
              <a:t>Based on reviews and rebuttal</a:t>
            </a:r>
          </a:p>
          <a:p>
            <a:pPr lvl="1"/>
            <a:r>
              <a:rPr lang="en-US" dirty="0" smtClean="0"/>
              <a:t>Accept: (decide oral later)</a:t>
            </a:r>
          </a:p>
          <a:p>
            <a:pPr lvl="1"/>
            <a:r>
              <a:rPr lang="en-US" dirty="0" smtClean="0"/>
              <a:t>Reject: don</a:t>
            </a:r>
            <a:r>
              <a:rPr lang="fr-FR" dirty="0" smtClean="0"/>
              <a:t>’</a:t>
            </a:r>
            <a:r>
              <a:rPr lang="en-US" dirty="0" smtClean="0"/>
              <a:t>t waste time </a:t>
            </a:r>
          </a:p>
          <a:p>
            <a:pPr lvl="1"/>
            <a:r>
              <a:rPr lang="en-US" dirty="0" smtClean="0"/>
              <a:t>Go either way: lots of papers</a:t>
            </a:r>
          </a:p>
          <a:p>
            <a:r>
              <a:rPr lang="en-US" dirty="0" smtClean="0"/>
              <a:t>Usually agree with reviewers but anything can happen as long as there are good justifications</a:t>
            </a:r>
          </a:p>
        </p:txBody>
      </p:sp>
    </p:spTree>
    <p:extLst>
      <p:ext uri="{BB962C8B-B14F-4D97-AF65-F5344CB8AC3E}">
        <p14:creationId xmlns:p14="http://schemas.microsoft.com/office/powerpoint/2010/main" val="252764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Acceptance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ICCV/CVPR/ECCV: ~ 25%</a:t>
            </a:r>
          </a:p>
          <a:p>
            <a:r>
              <a:rPr lang="en-US" dirty="0" smtClean="0"/>
              <a:t>ACCV (2009): ~ 30%</a:t>
            </a:r>
          </a:p>
          <a:p>
            <a:r>
              <a:rPr lang="en-US" dirty="0" smtClean="0"/>
              <a:t>NIPS: ~ 25%</a:t>
            </a:r>
          </a:p>
          <a:p>
            <a:r>
              <a:rPr lang="en-US" dirty="0" smtClean="0"/>
              <a:t>BMVC: ~ 30%</a:t>
            </a:r>
          </a:p>
          <a:p>
            <a:r>
              <a:rPr lang="en-US" dirty="0" smtClean="0"/>
              <a:t>ICIP: ~ 45%</a:t>
            </a:r>
          </a:p>
          <a:p>
            <a:r>
              <a:rPr lang="en-US" dirty="0" smtClean="0"/>
              <a:t>ICPR: ~ 55%</a:t>
            </a:r>
          </a:p>
          <a:p>
            <a:endParaRPr lang="en-US" sz="1400" dirty="0" smtClean="0"/>
          </a:p>
          <a:p>
            <a:r>
              <a:rPr lang="en-US" dirty="0" smtClean="0"/>
              <a:t>Disclaimer</a:t>
            </a:r>
          </a:p>
          <a:p>
            <a:pPr lvl="1"/>
            <a:r>
              <a:rPr lang="en-US" dirty="0" smtClean="0"/>
              <a:t>low acceptance rate </a:t>
            </a:r>
            <a:r>
              <a:rPr lang="en-US" dirty="0" smtClean="0">
                <a:latin typeface="Calibri"/>
              </a:rPr>
              <a:t>= high quality?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CVPR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5645" y="393699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Overall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6597" y="12737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3064" y="127371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Submission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786549"/>
              </p:ext>
            </p:extLst>
          </p:nvPr>
        </p:nvGraphicFramePr>
        <p:xfrm>
          <a:off x="76200" y="1295400"/>
          <a:ext cx="4644512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460477"/>
              </p:ext>
            </p:extLst>
          </p:nvPr>
        </p:nvGraphicFramePr>
        <p:xfrm>
          <a:off x="4724400" y="1295400"/>
          <a:ext cx="4328160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897090"/>
              </p:ext>
            </p:extLst>
          </p:nvPr>
        </p:nvGraphicFramePr>
        <p:xfrm>
          <a:off x="1828800" y="3886200"/>
          <a:ext cx="5791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110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ICCV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3962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Overall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1841" y="12277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1626" y="123086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Submission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234157"/>
              </p:ext>
            </p:extLst>
          </p:nvPr>
        </p:nvGraphicFramePr>
        <p:xfrm>
          <a:off x="0" y="16002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929376"/>
              </p:ext>
            </p:extLst>
          </p:nvPr>
        </p:nvGraphicFramePr>
        <p:xfrm>
          <a:off x="4800600" y="1600200"/>
          <a:ext cx="4190999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45151"/>
              </p:ext>
            </p:extLst>
          </p:nvPr>
        </p:nvGraphicFramePr>
        <p:xfrm>
          <a:off x="2590800" y="3962400"/>
          <a:ext cx="449580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3430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16197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Overall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5045" y="136149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6900" y="13716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Submission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0" y="13572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2357422" y="4114800"/>
          <a:ext cx="48577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4572000" y="13572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809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100 Publications </a:t>
            </a:r>
            <a:r>
              <a:rPr lang="en-US" dirty="0"/>
              <a:t>-</a:t>
            </a:r>
            <a:r>
              <a:rPr lang="en-US" dirty="0" smtClean="0"/>
              <a:t>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what it is worth (h5 index by Google Scholar)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Nature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The New England Journal of Medicine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Science</a:t>
            </a:r>
          </a:p>
          <a:p>
            <a:pPr marL="57150" indent="0">
              <a:buNone/>
            </a:pPr>
            <a:r>
              <a:rPr lang="en-US" dirty="0" smtClean="0"/>
              <a:t>…</a:t>
            </a:r>
          </a:p>
          <a:p>
            <a:pPr marL="57150" indent="0">
              <a:buNone/>
            </a:pPr>
            <a:r>
              <a:rPr lang="en-US" dirty="0" smtClean="0"/>
              <a:t>55. IEEE Conference on Computer Vision and Pattern Recognition (CVPR)</a:t>
            </a:r>
          </a:p>
          <a:p>
            <a:pPr marL="57150" indent="0">
              <a:buNone/>
            </a:pPr>
            <a:r>
              <a:rPr lang="en-US" dirty="0" smtClean="0"/>
              <a:t>…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8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Publications - E&amp;CS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Nano Letters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8. IEEE Conference on Computer Vision and Pattern Recognition (CVPR)</a:t>
            </a:r>
          </a:p>
          <a:p>
            <a:pPr marL="0" indent="0">
              <a:buNone/>
            </a:pPr>
            <a:r>
              <a:rPr lang="en-US" dirty="0" smtClean="0"/>
              <a:t>...</a:t>
            </a:r>
          </a:p>
          <a:p>
            <a:pPr marL="0" indent="0">
              <a:buNone/>
            </a:pPr>
            <a:r>
              <a:rPr lang="en-US" dirty="0" smtClean="0"/>
              <a:t>16. IEEE Transactions on Pattern Analysis and Machine Intelligence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1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Top journal papers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Workshops vs conferences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Waiting for the review or final results</a:t>
            </a:r>
            <a:endParaRPr lang="en-US" sz="2000" dirty="0" smtClean="0">
              <a:hlinkClick r:id="rId5"/>
            </a:endParaRPr>
          </a:p>
          <a:p>
            <a:r>
              <a:rPr lang="en-US" sz="2000" dirty="0" smtClean="0">
                <a:hlinkClick r:id="rId5"/>
              </a:rPr>
              <a:t>Acceptance</a:t>
            </a:r>
            <a:endParaRPr lang="en-US" sz="2000" dirty="0" smtClean="0"/>
          </a:p>
          <a:p>
            <a:r>
              <a:rPr lang="en-US" sz="2000" dirty="0" smtClean="0">
                <a:hlinkClick r:id="rId6"/>
              </a:rPr>
              <a:t>Reject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Mixed feeling</a:t>
            </a:r>
            <a:endParaRPr lang="en-US" sz="2000" dirty="0" smtClean="0"/>
          </a:p>
          <a:p>
            <a:r>
              <a:rPr lang="en-US" sz="2000" dirty="0" smtClean="0">
                <a:hlinkClick r:id="rId8"/>
              </a:rPr>
              <a:t>Finding an error</a:t>
            </a:r>
            <a:endParaRPr lang="en-US" sz="2000" dirty="0" smtClean="0"/>
          </a:p>
          <a:p>
            <a:r>
              <a:rPr lang="en-US" sz="2000" dirty="0" smtClean="0">
                <a:hlinkClick r:id="rId9"/>
              </a:rPr>
              <a:t>Resubmit?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10"/>
              </a:rPr>
              <a:t>This time, it will go through</a:t>
            </a:r>
            <a:endParaRPr lang="en-US" sz="2000" dirty="0" smtClean="0"/>
          </a:p>
          <a:p>
            <a:r>
              <a:rPr lang="en-US" sz="2000" dirty="0" smtClean="0">
                <a:hlinkClick r:id="rId11"/>
              </a:rPr>
              <a:t>Paper finally accepted</a:t>
            </a:r>
            <a:endParaRPr lang="en-US" sz="2000" dirty="0" smtClean="0"/>
          </a:p>
          <a:p>
            <a:r>
              <a:rPr lang="en-US" sz="2000" dirty="0" smtClean="0">
                <a:hlinkClick r:id="rId12"/>
              </a:rPr>
              <a:t>Registration</a:t>
            </a:r>
            <a:endParaRPr lang="en-US" sz="2000" dirty="0" smtClean="0"/>
          </a:p>
          <a:p>
            <a:r>
              <a:rPr lang="en-US" sz="2000" dirty="0" smtClean="0">
                <a:hlinkClick r:id="rId13"/>
              </a:rPr>
              <a:t>Oral presentation</a:t>
            </a:r>
            <a:endParaRPr lang="en-US" sz="2000" dirty="0" smtClean="0"/>
          </a:p>
          <a:p>
            <a:r>
              <a:rPr lang="en-US" sz="2000" dirty="0" smtClean="0">
                <a:hlinkClick r:id="rId14"/>
              </a:rPr>
              <a:t>Poster presentation</a:t>
            </a: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82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Jeffrey Naughton’s ICDE 2010 </a:t>
            </a:r>
            <a:r>
              <a:rPr lang="en-US" dirty="0" smtClean="0">
                <a:hlinkClick r:id="rId2"/>
              </a:rPr>
              <a:t>keynote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What’s wrong with the reviewing process?</a:t>
            </a:r>
          </a:p>
          <a:p>
            <a:r>
              <a:rPr lang="en-US" dirty="0" smtClean="0"/>
              <a:t>How to fix that?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253" y="58120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</a:p>
          <a:p>
            <a:r>
              <a:rPr lang="en-US" dirty="0" smtClean="0"/>
              <a:t>Journals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>
                <a:hlinkClick r:id="rId2"/>
              </a:rPr>
              <a:t>Presentation</a:t>
            </a:r>
            <a:endParaRPr lang="en-US" dirty="0" smtClean="0"/>
          </a:p>
          <a:p>
            <a:r>
              <a:rPr lang="en-US" dirty="0" smtClean="0"/>
              <a:t>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7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PAMI – IEEE Transactions on Pattern Analysis and Machine Intelligence, since 1979 </a:t>
            </a:r>
            <a:r>
              <a:rPr lang="en-US" sz="2800" dirty="0" smtClean="0"/>
              <a:t>(impact factor</a:t>
            </a:r>
            <a:r>
              <a:rPr lang="en-US" sz="2800" dirty="0" smtClean="0">
                <a:sym typeface="Wingdings" pitchFamily="2" charset="2"/>
              </a:rPr>
              <a:t>: 5.96, #1 in all engineering and AI, top-ranked IEEE and CS journal)</a:t>
            </a:r>
            <a:r>
              <a:rPr lang="en-US" sz="2800" dirty="0" smtClean="0"/>
              <a:t> </a:t>
            </a:r>
            <a:endParaRPr lang="en-US" dirty="0" smtClean="0"/>
          </a:p>
          <a:p>
            <a:r>
              <a:rPr lang="en-US" dirty="0" smtClean="0"/>
              <a:t>IJCV – International Journal on Computer Vision, since </a:t>
            </a:r>
            <a:r>
              <a:rPr lang="en-US" sz="2800" dirty="0" smtClean="0"/>
              <a:t>1988 (impact factor: 5.36, </a:t>
            </a:r>
            <a:r>
              <a:rPr lang="en-US" sz="2800" dirty="0" smtClean="0">
                <a:sym typeface="Wingdings" pitchFamily="2" charset="2"/>
              </a:rPr>
              <a:t>#2 in all engineering and AI</a:t>
            </a:r>
            <a:r>
              <a:rPr lang="en-US" sz="2800" dirty="0" smtClean="0"/>
              <a:t>) </a:t>
            </a:r>
            <a:endParaRPr lang="en-US" dirty="0" smtClean="0"/>
          </a:p>
          <a:p>
            <a:r>
              <a:rPr lang="en-US" dirty="0" smtClean="0"/>
              <a:t>CVIU – Computer Vision and Image Understanding, since 1972 </a:t>
            </a:r>
            <a:r>
              <a:rPr lang="en-US" sz="2800" dirty="0" smtClean="0"/>
              <a:t>(impact factor: 2.20)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IVC – Image and Vision Computing</a:t>
            </a:r>
          </a:p>
          <a:p>
            <a:r>
              <a:rPr lang="en-US" dirty="0" smtClean="0"/>
              <a:t>TIP – IEEE Transactions on Image Processing</a:t>
            </a:r>
          </a:p>
          <a:p>
            <a:r>
              <a:rPr lang="en-US" dirty="0" smtClean="0"/>
              <a:t>TMI- IEEE Transactions on Medical Imaging </a:t>
            </a:r>
          </a:p>
          <a:p>
            <a:r>
              <a:rPr lang="en-US" dirty="0" smtClean="0"/>
              <a:t>MVA – Machine Vision and Applications</a:t>
            </a:r>
          </a:p>
          <a:p>
            <a:r>
              <a:rPr lang="en-US" dirty="0" smtClean="0"/>
              <a:t>PR – Pattern Recognition</a:t>
            </a:r>
          </a:p>
          <a:p>
            <a:r>
              <a:rPr lang="en-US" dirty="0" smtClean="0"/>
              <a:t>TMM – IEEE Transactions on Multimedia</a:t>
            </a:r>
          </a:p>
          <a:p>
            <a:r>
              <a:rPr lang="en-US" dirty="0" smtClean="0"/>
              <a:t>…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PAMI Reviewing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 editor-in-chief (AEIC) assigns papers to associate editors (AE)</a:t>
            </a:r>
          </a:p>
          <a:p>
            <a:r>
              <a:rPr lang="en-US" dirty="0" smtClean="0"/>
              <a:t>AE assigns reviewers</a:t>
            </a:r>
          </a:p>
          <a:p>
            <a:r>
              <a:rPr lang="en-US" dirty="0" smtClean="0"/>
              <a:t>First-round review: 2-</a:t>
            </a:r>
            <a:r>
              <a:rPr lang="en-US" dirty="0"/>
              <a:t>4</a:t>
            </a:r>
            <a:r>
              <a:rPr lang="en-US" dirty="0" smtClean="0"/>
              <a:t> months</a:t>
            </a:r>
          </a:p>
          <a:p>
            <a:pPr lvl="1"/>
            <a:r>
              <a:rPr lang="en-US" sz="2400" dirty="0" smtClean="0"/>
              <a:t>Accept as is</a:t>
            </a:r>
          </a:p>
          <a:p>
            <a:pPr lvl="1"/>
            <a:r>
              <a:rPr lang="en-US" sz="2400" dirty="0" smtClean="0"/>
              <a:t>Accept with minor revision</a:t>
            </a:r>
          </a:p>
          <a:p>
            <a:pPr lvl="1"/>
            <a:r>
              <a:rPr lang="en-US" sz="2400" dirty="0" smtClean="0"/>
              <a:t>Major revision</a:t>
            </a:r>
          </a:p>
          <a:p>
            <a:pPr lvl="1"/>
            <a:r>
              <a:rPr lang="en-US" sz="2400" dirty="0" smtClean="0"/>
              <a:t>Resubmit as new</a:t>
            </a:r>
          </a:p>
          <a:p>
            <a:pPr lvl="1"/>
            <a:r>
              <a:rPr lang="en-US" sz="2400" dirty="0" smtClean="0"/>
              <a:t>Reject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PAMI Reviewing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Second-round review: 2-4 months</a:t>
            </a:r>
          </a:p>
          <a:p>
            <a:pPr lvl="1"/>
            <a:r>
              <a:rPr lang="en-US" dirty="0" smtClean="0"/>
              <a:t>Accept as is</a:t>
            </a:r>
          </a:p>
          <a:p>
            <a:pPr lvl="1"/>
            <a:r>
              <a:rPr lang="en-US" dirty="0" smtClean="0"/>
              <a:t>Accept with minor revision</a:t>
            </a:r>
          </a:p>
          <a:p>
            <a:pPr lvl="1"/>
            <a:r>
              <a:rPr lang="en-US" dirty="0" smtClean="0"/>
              <a:t>Major revision (rare cases)</a:t>
            </a:r>
          </a:p>
          <a:p>
            <a:pPr lvl="1"/>
            <a:r>
              <a:rPr lang="en-US" dirty="0" smtClean="0"/>
              <a:t>Reject</a:t>
            </a:r>
          </a:p>
          <a:p>
            <a:r>
              <a:rPr lang="en-US" dirty="0" smtClean="0"/>
              <a:t>EIC makes final decision</a:t>
            </a:r>
          </a:p>
          <a:p>
            <a:r>
              <a:rPr lang="en-US" dirty="0" smtClean="0"/>
              <a:t>Overall turn-around time: 6 to 12 months</a:t>
            </a:r>
          </a:p>
          <a:p>
            <a:r>
              <a:rPr lang="en-US" dirty="0" smtClean="0"/>
              <a:t>Rule of thumb: 30% additional work beyond a CVPR/ICCV/ECCV paper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IJCV/CVIU Reviewing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formats</a:t>
            </a:r>
          </a:p>
          <a:p>
            <a:r>
              <a:rPr lang="en-US" dirty="0" smtClean="0"/>
              <a:t>Slightly longer turn-around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Acceptance </a:t>
            </a:r>
            <a:r>
              <a:rPr lang="en-US" dirty="0"/>
              <a:t>R</a:t>
            </a:r>
            <a:r>
              <a:rPr lang="en-US" dirty="0" smtClean="0"/>
              <a:t>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PAMI</a:t>
            </a:r>
            <a:endParaRPr lang="en-US" dirty="0"/>
          </a:p>
          <a:p>
            <a:pPr lvl="1"/>
            <a:r>
              <a:rPr lang="en-US" dirty="0" smtClean="0"/>
              <a:t>2013: 151/959: 15.7%</a:t>
            </a:r>
          </a:p>
          <a:p>
            <a:pPr lvl="1"/>
            <a:r>
              <a:rPr lang="en-US" dirty="0" smtClean="0"/>
              <a:t>2014: 160/1018: 15.7% </a:t>
            </a:r>
          </a:p>
          <a:p>
            <a:r>
              <a:rPr lang="en-US" dirty="0" smtClean="0"/>
              <a:t>IJCV: ~ 20% (my guess, no stats)</a:t>
            </a:r>
          </a:p>
          <a:p>
            <a:r>
              <a:rPr lang="en-US" dirty="0" smtClean="0"/>
              <a:t>CVIU: ~ 25% </a:t>
            </a:r>
            <a:r>
              <a:rPr lang="en-US" dirty="0"/>
              <a:t>(my guess, no stats)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Conferences to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additional work?</a:t>
            </a:r>
          </a:p>
          <a:p>
            <a:pPr lvl="1"/>
            <a:r>
              <a:rPr lang="en-US" dirty="0" smtClean="0"/>
              <a:t>30% additional more work for PAMI?</a:t>
            </a:r>
          </a:p>
          <a:p>
            <a:pPr lvl="1"/>
            <a:r>
              <a:rPr lang="en-US" dirty="0" smtClean="0"/>
              <a:t>As long as the journal version is significantly different from the conference one</a:t>
            </a:r>
          </a:p>
          <a:p>
            <a:r>
              <a:rPr lang="en-US" dirty="0" smtClean="0"/>
              <a:t>Novelty of each work</a:t>
            </a:r>
          </a:p>
          <a:p>
            <a:pPr lvl="1"/>
            <a:r>
              <a:rPr lang="en-US" dirty="0" smtClean="0"/>
              <a:t>Some reviewers still argue against this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ditors usually accept paper with the same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to </a:t>
            </a:r>
            <a:r>
              <a:rPr lang="en-US" sz="3200" dirty="0"/>
              <a:t>G</a:t>
            </a:r>
            <a:r>
              <a:rPr lang="en-US" sz="3200" dirty="0" smtClean="0"/>
              <a:t>et </a:t>
            </a:r>
            <a:r>
              <a:rPr lang="en-US" sz="3200" dirty="0"/>
              <a:t>Y</a:t>
            </a:r>
            <a:r>
              <a:rPr lang="en-US" sz="3200" dirty="0" smtClean="0"/>
              <a:t>our CVPR Paper Rejected?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Jim Kajia (SIGGRAPH 93 papers chair): </a:t>
            </a:r>
            <a:r>
              <a:rPr lang="en-US" sz="2800" dirty="0" smtClean="0">
                <a:hlinkClick r:id="rId3"/>
              </a:rPr>
              <a:t>How to get your SIGGRAPH paper rejected?</a:t>
            </a:r>
            <a:endParaRPr lang="en-US" sz="2800" dirty="0" smtClean="0"/>
          </a:p>
          <a:p>
            <a:r>
              <a:rPr lang="en-US" sz="2800" dirty="0" smtClean="0"/>
              <a:t>Bill Freeman: </a:t>
            </a:r>
            <a:r>
              <a:rPr lang="en-US" sz="2800" dirty="0" smtClean="0">
                <a:hlinkClick r:id="rId4"/>
              </a:rPr>
              <a:t>How to write a good CVPR submission</a:t>
            </a:r>
            <a:endParaRPr lang="en-US" sz="2800" dirty="0" smtClean="0"/>
          </a:p>
          <a:p>
            <a:r>
              <a:rPr lang="en-US" sz="2800" dirty="0" smtClean="0"/>
              <a:t>Do not</a:t>
            </a:r>
          </a:p>
          <a:p>
            <a:pPr lvl="1"/>
            <a:r>
              <a:rPr lang="en-US" sz="1800" dirty="0" smtClean="0"/>
              <a:t>Pay attention to review process</a:t>
            </a:r>
          </a:p>
          <a:p>
            <a:pPr lvl="1"/>
            <a:r>
              <a:rPr lang="en-US" sz="1800" dirty="0" smtClean="0"/>
              <a:t>Put yourself as a reviewer to exam your work from that perspective </a:t>
            </a:r>
          </a:p>
          <a:p>
            <a:pPr lvl="1"/>
            <a:r>
              <a:rPr lang="en-US" sz="1800" dirty="0" smtClean="0"/>
              <a:t>Put the work in right context</a:t>
            </a:r>
          </a:p>
          <a:p>
            <a:pPr lvl="1"/>
            <a:r>
              <a:rPr lang="en-US" sz="1800" dirty="0" smtClean="0"/>
              <a:t>Carry out sufficient amount of experiments</a:t>
            </a:r>
          </a:p>
          <a:p>
            <a:pPr lvl="1"/>
            <a:r>
              <a:rPr lang="en-US" sz="1800" dirty="0" smtClean="0"/>
              <a:t>Compare with state-of-the-art algorithms</a:t>
            </a:r>
          </a:p>
          <a:p>
            <a:pPr lvl="1"/>
            <a:r>
              <a:rPr lang="en-US" sz="1800" dirty="0" smtClean="0"/>
              <a:t>Pay attention to writing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</a:p>
          <a:p>
            <a:r>
              <a:rPr lang="en-US" sz="2800" dirty="0" smtClean="0"/>
              <a:t>Overall Rating</a:t>
            </a:r>
          </a:p>
          <a:p>
            <a:pPr lvl="1"/>
            <a:r>
              <a:rPr lang="en-US" sz="2000" dirty="0" smtClean="0"/>
              <a:t>Definite accept, weakly accept, borderline, weakly reject, definite reject</a:t>
            </a:r>
          </a:p>
          <a:p>
            <a:r>
              <a:rPr lang="en-US" sz="2800" dirty="0" smtClean="0"/>
              <a:t>Novelty</a:t>
            </a:r>
          </a:p>
          <a:p>
            <a:pPr lvl="1"/>
            <a:r>
              <a:rPr lang="en-US" sz="2000" dirty="0" smtClean="0"/>
              <a:t>Very original, original, minor originality, has been done before</a:t>
            </a:r>
          </a:p>
          <a:p>
            <a:r>
              <a:rPr lang="en-US" sz="2800" dirty="0" smtClean="0"/>
              <a:t>Importance/relevance</a:t>
            </a:r>
          </a:p>
          <a:p>
            <a:pPr lvl="1"/>
            <a:r>
              <a:rPr lang="en-US" sz="2000" dirty="0" smtClean="0"/>
              <a:t>Of broad interest, interesting to a subarea, interesting only to a small number of attendees, out of CVPR scope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Clarity of presentation</a:t>
            </a:r>
          </a:p>
          <a:p>
            <a:pPr lvl="1"/>
            <a:r>
              <a:rPr lang="en-US" sz="2000" dirty="0" smtClean="0"/>
              <a:t>Reads very well, is clear enough, difficult to read, unreadable</a:t>
            </a:r>
          </a:p>
          <a:p>
            <a:r>
              <a:rPr lang="en-US" sz="2800" dirty="0" smtClean="0"/>
              <a:t>Technical correctness</a:t>
            </a:r>
          </a:p>
          <a:p>
            <a:pPr lvl="1"/>
            <a:r>
              <a:rPr lang="en-US" sz="2000" dirty="0" smtClean="0"/>
              <a:t>Definite correct, probably correct but did not check completely, contains rectifiable errors, has major problems</a:t>
            </a:r>
          </a:p>
          <a:p>
            <a:r>
              <a:rPr lang="en-US" sz="2800" dirty="0" smtClean="0"/>
              <a:t>Experimental validation</a:t>
            </a:r>
          </a:p>
          <a:p>
            <a:pPr lvl="1"/>
            <a:r>
              <a:rPr lang="en-US" sz="2000" dirty="0" smtClean="0"/>
              <a:t>Excellent validation or N/A (a theoretical paper), limited but convincing, lacking in some aspects, insufficient validation </a:t>
            </a:r>
          </a:p>
          <a:p>
            <a:r>
              <a:rPr lang="en-US" sz="2800" dirty="0" smtClean="0"/>
              <a:t>Additional comments</a:t>
            </a:r>
          </a:p>
          <a:p>
            <a:r>
              <a:rPr lang="en-US" sz="2800" dirty="0" smtClean="0"/>
              <a:t>Reviewer’s name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CVPR – Computer Vision and Pattern Recognition, since 1983</a:t>
            </a:r>
          </a:p>
          <a:p>
            <a:pPr lvl="1"/>
            <a:r>
              <a:rPr lang="en-US" dirty="0" smtClean="0"/>
              <a:t>Annual, held in US</a:t>
            </a:r>
          </a:p>
          <a:p>
            <a:r>
              <a:rPr lang="en-US" dirty="0" smtClean="0"/>
              <a:t>ICCV – International Conference on Computer Vision, since 1987</a:t>
            </a:r>
          </a:p>
          <a:p>
            <a:pPr lvl="1"/>
            <a:r>
              <a:rPr lang="en-US" dirty="0" smtClean="0"/>
              <a:t>Every other year, alternate in 3 continents</a:t>
            </a:r>
          </a:p>
          <a:p>
            <a:r>
              <a:rPr lang="en-US" dirty="0" smtClean="0"/>
              <a:t>ECCV – European Conference on Computer Vision, since 1990</a:t>
            </a:r>
          </a:p>
          <a:p>
            <a:pPr lvl="1"/>
            <a:r>
              <a:rPr lang="en-US" dirty="0" smtClean="0"/>
              <a:t>Every other year, held in Europe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Reviewing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others/you can pick apart a paper</a:t>
            </a:r>
          </a:p>
          <a:p>
            <a:r>
              <a:rPr lang="en-US" dirty="0" smtClean="0"/>
              <a:t>Learn from other’s mistakes</a:t>
            </a:r>
          </a:p>
          <a:p>
            <a:r>
              <a:rPr lang="en-US" dirty="0" smtClean="0"/>
              <a:t>Get to see other reviewers evaluate the same paper</a:t>
            </a:r>
          </a:p>
          <a:p>
            <a:r>
              <a:rPr lang="en-US" dirty="0" smtClean="0"/>
              <a:t>See how authors rebut comments</a:t>
            </a:r>
          </a:p>
          <a:p>
            <a:r>
              <a:rPr lang="en-US" dirty="0" smtClean="0"/>
              <a:t>Learn how to write good papers</a:t>
            </a:r>
          </a:p>
          <a:p>
            <a:r>
              <a:rPr lang="en-US" dirty="0" smtClean="0"/>
              <a:t>Learn what it takes to get a paper published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Yourself as Reviewer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Reviewer’s perspective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How a paper gets rejected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are the contributions?</a:t>
            </a:r>
          </a:p>
          <a:p>
            <a:r>
              <a:rPr lang="en-US" dirty="0" smtClean="0"/>
              <a:t>Does it advance the science in the filed?</a:t>
            </a:r>
          </a:p>
          <a:p>
            <a:r>
              <a:rPr lang="en-US" dirty="0" smtClean="0"/>
              <a:t>Why you should accept this paper?</a:t>
            </a:r>
          </a:p>
          <a:p>
            <a:r>
              <a:rPr lang="en-US" dirty="0" smtClean="0"/>
              <a:t>Is this paper a case study?</a:t>
            </a:r>
          </a:p>
          <a:p>
            <a:r>
              <a:rPr lang="en-US" dirty="0" smtClean="0"/>
              <a:t>Is this paper interesting?</a:t>
            </a:r>
          </a:p>
          <a:p>
            <a:r>
              <a:rPr lang="en-US" dirty="0" smtClean="0">
                <a:hlinkClick r:id="rId5"/>
              </a:rPr>
              <a:t>Who is the audience</a:t>
            </a:r>
            <a:r>
              <a:rPr lang="en-US" dirty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new in this work?</a:t>
            </a:r>
          </a:p>
          <a:p>
            <a:pPr lvl="1"/>
            <a:r>
              <a:rPr lang="en-US" dirty="0" smtClean="0"/>
              <a:t>Higher accuracy, significant speed-up, scale-up, ease to implement, generalization, wide application domain, connection among seemingly unrelated topics, ...</a:t>
            </a:r>
          </a:p>
          <a:p>
            <a:r>
              <a:rPr lang="en-US" dirty="0" smtClean="0"/>
              <a:t>What are the contributions (over prior art)?</a:t>
            </a:r>
          </a:p>
          <a:p>
            <a:r>
              <a:rPr lang="en-US" dirty="0" smtClean="0"/>
              <a:t>Make a compelling case with strong supporting evidence </a:t>
            </a:r>
          </a:p>
        </p:txBody>
      </p:sp>
    </p:spTree>
    <p:extLst>
      <p:ext uri="{BB962C8B-B14F-4D97-AF65-F5344CB8AC3E}">
        <p14:creationId xmlns:p14="http://schemas.microsoft.com/office/powerpoint/2010/main" val="2718825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data set</a:t>
            </a:r>
          </a:p>
          <a:p>
            <a:r>
              <a:rPr lang="en-US" dirty="0" smtClean="0">
                <a:hlinkClick r:id="rId3"/>
              </a:rPr>
              <a:t>Baseline experiment</a:t>
            </a:r>
            <a:endParaRPr lang="en-US" dirty="0" smtClean="0"/>
          </a:p>
          <a:p>
            <a:r>
              <a:rPr lang="en-US" dirty="0" smtClean="0"/>
              <a:t>Killer data set</a:t>
            </a:r>
          </a:p>
          <a:p>
            <a:r>
              <a:rPr lang="en-US" dirty="0" smtClean="0"/>
              <a:t>Large scale experiment</a:t>
            </a:r>
          </a:p>
          <a:p>
            <a:r>
              <a:rPr lang="en-US" dirty="0" smtClean="0"/>
              <a:t>Evaluation metric</a:t>
            </a:r>
          </a:p>
          <a:p>
            <a:r>
              <a:rPr lang="en-US" dirty="0" smtClean="0">
                <a:hlinkClick r:id="rId4"/>
              </a:rPr>
              <a:t>Realize things after submission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Friendly fire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</a:t>
            </a:r>
            <a:r>
              <a:rPr lang="en-US" dirty="0"/>
              <a:t>S</a:t>
            </a:r>
            <a:r>
              <a:rPr lang="en-US" dirty="0" smtClean="0"/>
              <a:t>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 your homework</a:t>
            </a:r>
          </a:p>
          <a:p>
            <a:r>
              <a:rPr lang="en-US" sz="2800" dirty="0" smtClean="0">
                <a:hlinkClick r:id="rId3"/>
              </a:rPr>
              <a:t>Need to know what is out there</a:t>
            </a:r>
            <a:r>
              <a:rPr lang="en-US" sz="2800" dirty="0" smtClean="0"/>
              <a:t> (and </a:t>
            </a:r>
            <a:r>
              <a:rPr lang="en-US" sz="2800" dirty="0" smtClean="0">
                <a:hlinkClick r:id="rId4"/>
              </a:rPr>
              <a:t>vice versa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Need to show why one’s method outperforms others, and in what way?</a:t>
            </a:r>
          </a:p>
          <a:p>
            <a:pPr lvl="1"/>
            <a:r>
              <a:rPr lang="en-US" sz="2400" dirty="0" smtClean="0"/>
              <a:t>speed? </a:t>
            </a:r>
          </a:p>
          <a:p>
            <a:pPr lvl="1"/>
            <a:r>
              <a:rPr lang="en-US" sz="2400" dirty="0" smtClean="0"/>
              <a:t>accuracy? </a:t>
            </a:r>
          </a:p>
          <a:p>
            <a:pPr lvl="1"/>
            <a:r>
              <a:rPr lang="en-US" sz="2400" dirty="0" smtClean="0">
                <a:hlinkClick r:id="rId5"/>
              </a:rPr>
              <a:t>sensitive to parameters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>
                <a:hlinkClick r:id="rId6"/>
              </a:rPr>
              <a:t>assumption</a:t>
            </a:r>
            <a:endParaRPr lang="en-US" sz="2400" dirty="0" smtClean="0"/>
          </a:p>
          <a:p>
            <a:pPr lvl="1"/>
            <a:r>
              <a:rPr lang="en-US" sz="2400" dirty="0" smtClean="0"/>
              <a:t>easy to implement? </a:t>
            </a:r>
          </a:p>
          <a:p>
            <a:pPr lvl="1"/>
            <a:r>
              <a:rPr lang="en-US" sz="2400" dirty="0" smtClean="0"/>
              <a:t>general application?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" y="1600200"/>
            <a:ext cx="896815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879230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0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Reviewing a poorly written </a:t>
            </a:r>
            <a:r>
              <a:rPr lang="en-US" dirty="0" smtClean="0">
                <a:hlinkClick r:id="rId3"/>
              </a:rPr>
              <a:t>paper</a:t>
            </a:r>
            <a:endParaRPr lang="en-US" dirty="0" smtClean="0"/>
          </a:p>
          <a:p>
            <a:r>
              <a:rPr lang="en-US" dirty="0" smtClean="0"/>
              <a:t>Clear presentation</a:t>
            </a:r>
          </a:p>
          <a:p>
            <a:r>
              <a:rPr lang="en-US" dirty="0" smtClean="0"/>
              <a:t>Terse</a:t>
            </a:r>
          </a:p>
          <a:p>
            <a:r>
              <a:rPr lang="en-US" dirty="0" smtClean="0"/>
              <a:t>Careful about wording</a:t>
            </a:r>
          </a:p>
          <a:p>
            <a:r>
              <a:rPr lang="en-US" dirty="0" smtClean="0"/>
              <a:t>Make claims with strong evidence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 Welsh’s blog on </a:t>
            </a:r>
            <a:r>
              <a:rPr lang="en-US" dirty="0" smtClean="0">
                <a:hlinkClick r:id="rId2"/>
              </a:rPr>
              <a:t>scientific writing</a:t>
            </a:r>
            <a:endParaRPr lang="en-US" dirty="0" smtClean="0"/>
          </a:p>
          <a:p>
            <a:r>
              <a:rPr lang="en-US" dirty="0" smtClean="0"/>
              <a:t>Sharpen your mental focus</a:t>
            </a:r>
          </a:p>
          <a:p>
            <a:r>
              <a:rPr lang="en-US" dirty="0" smtClean="0"/>
              <a:t>Force you to obsess over every meticulous detail – word choice, word count, overall tone, readability of graphs (and others such as </a:t>
            </a:r>
            <a:r>
              <a:rPr lang="en-US" dirty="0" smtClean="0">
                <a:hlinkClick r:id="rId3"/>
              </a:rPr>
              <a:t>font size</a:t>
            </a:r>
            <a:r>
              <a:rPr lang="en-US" dirty="0" smtClean="0"/>
              <a:t>, layout and spacing, and </a:t>
            </a:r>
            <a:r>
              <a:rPr lang="en-US" dirty="0" smtClean="0">
                <a:hlinkClick r:id="rId4"/>
              </a:rPr>
              <a:t>page limit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340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Crystalizing the ideas through the process of putting things </a:t>
            </a:r>
            <a:r>
              <a:rPr lang="en-US" dirty="0" smtClean="0"/>
              <a:t>together</a:t>
            </a:r>
            <a:endParaRPr lang="en-US" dirty="0"/>
          </a:p>
          <a:p>
            <a:r>
              <a:rPr lang="en-US" dirty="0" smtClean="0"/>
              <a:t>Hone the paper to a razor-sharp, articulate, polished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8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ACCV – Asian Conference on Computer Vision</a:t>
            </a:r>
          </a:p>
          <a:p>
            <a:r>
              <a:rPr lang="en-US" dirty="0" smtClean="0"/>
              <a:t>BMVC – British Machine Vision Conference </a:t>
            </a:r>
          </a:p>
          <a:p>
            <a:r>
              <a:rPr lang="en-US" dirty="0" smtClean="0"/>
              <a:t>ICPR – International Conference on Pattern Recognition</a:t>
            </a:r>
          </a:p>
          <a:p>
            <a:r>
              <a:rPr lang="en-US" dirty="0" smtClean="0"/>
              <a:t>SIGGRAPH</a:t>
            </a:r>
          </a:p>
          <a:p>
            <a:r>
              <a:rPr lang="en-US" dirty="0" smtClean="0"/>
              <a:t>NIPS – Neural Information Processing 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paper </a:t>
            </a:r>
            <a:r>
              <a:rPr lang="en-US" i="1" dirty="0" smtClean="0"/>
              <a:t>as early as possible</a:t>
            </a:r>
            <a:r>
              <a:rPr lang="en-US" dirty="0" smtClean="0"/>
              <a:t>, sometimes </a:t>
            </a:r>
            <a:r>
              <a:rPr lang="en-US" i="1" dirty="0" smtClean="0"/>
              <a:t>before</a:t>
            </a:r>
            <a:r>
              <a:rPr lang="en-US" dirty="0" smtClean="0"/>
              <a:t> even starting the research work</a:t>
            </a:r>
          </a:p>
          <a:p>
            <a:r>
              <a:rPr lang="en-US" dirty="0" smtClean="0"/>
              <a:t>Will discover the important things that you have not thought about</a:t>
            </a:r>
          </a:p>
          <a:p>
            <a:r>
              <a:rPr lang="en-US" dirty="0" smtClean="0"/>
              <a:t>The process of writing results in a flood of ideas</a:t>
            </a:r>
          </a:p>
        </p:txBody>
      </p:sp>
    </p:spTree>
    <p:extLst>
      <p:ext uri="{BB962C8B-B14F-4D97-AF65-F5344CB8AC3E}">
        <p14:creationId xmlns:p14="http://schemas.microsoft.com/office/powerpoint/2010/main" val="40547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if a paper is not accepted, the process is energizing and often lead to new ideas for the next research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Submitting the paper is often the start of a new line of work</a:t>
            </a:r>
          </a:p>
          <a:p>
            <a:r>
              <a:rPr lang="en-US" dirty="0" smtClean="0"/>
              <a:t>Riding on that clarity of thought would emerge post-deadline (and </a:t>
            </a:r>
            <a:r>
              <a:rPr lang="en-US" dirty="0" smtClean="0">
                <a:hlinkClick r:id="rId2"/>
              </a:rPr>
              <a:t>a much-needed break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9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A Good 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ideas and convincing results</a:t>
            </a:r>
          </a:p>
          <a:p>
            <a:r>
              <a:rPr lang="en-US" dirty="0" smtClean="0">
                <a:hlinkClick r:id="rId2"/>
              </a:rPr>
              <a:t>But not too much</a:t>
            </a:r>
            <a:r>
              <a:rPr lang="en-US" dirty="0" smtClean="0"/>
              <a:t> (vs </a:t>
            </a:r>
            <a:r>
              <a:rPr lang="en-US" dirty="0" smtClean="0">
                <a:hlinkClick r:id="rId3"/>
              </a:rPr>
              <a:t>grant proposal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895600"/>
            <a:ext cx="897774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artists copy, great artists steal</a:t>
            </a:r>
          </a:p>
          <a:p>
            <a:r>
              <a:rPr lang="en-US" dirty="0" smtClean="0"/>
              <a:t>Not just sugar coating</a:t>
            </a:r>
          </a:p>
          <a:p>
            <a:r>
              <a:rPr lang="en-US" dirty="0" smtClean="0"/>
              <a:t>Not just a good spin</a:t>
            </a:r>
          </a:p>
          <a:p>
            <a:r>
              <a:rPr lang="en-US" dirty="0" smtClean="0"/>
              <a:t>Tell a convincing story with solid evidence</a:t>
            </a:r>
          </a:p>
          <a:p>
            <a:r>
              <a:rPr lang="en-US" dirty="0" smtClean="0">
                <a:hlinkClick r:id="rId2"/>
              </a:rPr>
              <a:t>Present your ideas with style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Q</a:t>
            </a:r>
            <a:r>
              <a:rPr lang="en-US" dirty="0" smtClean="0"/>
              <a:t>&amp;</a:t>
            </a:r>
            <a:r>
              <a:rPr lang="en-US" dirty="0" smtClean="0">
                <a:hlinkClick r:id="rId4"/>
              </a:rPr>
              <a:t>A</a:t>
            </a:r>
            <a:endParaRPr lang="en-US" dirty="0" smtClean="0"/>
          </a:p>
          <a:p>
            <a:r>
              <a:rPr lang="en-US" dirty="0" smtClean="0"/>
              <a:t>Real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1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titles attract people</a:t>
            </a:r>
          </a:p>
          <a:p>
            <a:r>
              <a:rPr lang="en-US" dirty="0" smtClean="0"/>
              <a:t>Grab people’s attention</a:t>
            </a:r>
          </a:p>
          <a:p>
            <a:r>
              <a:rPr lang="en-US" dirty="0" smtClean="0">
                <a:hlinkClick r:id="rId2"/>
              </a:rPr>
              <a:t>Buzz word?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But don’t be provocative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5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 number of equations</a:t>
            </a:r>
          </a:p>
          <a:p>
            <a:pPr lvl="1"/>
            <a:r>
              <a:rPr lang="en-US" dirty="0" smtClean="0"/>
              <a:t>No more, no less</a:t>
            </a:r>
          </a:p>
          <a:p>
            <a:pPr lvl="1"/>
            <a:r>
              <a:rPr lang="en-US" dirty="0" smtClean="0"/>
              <a:t>Too many details simply make a paper </a:t>
            </a:r>
            <a:r>
              <a:rPr lang="en-US" dirty="0"/>
              <a:t>i</a:t>
            </a:r>
            <a:r>
              <a:rPr lang="en-US" dirty="0" smtClean="0"/>
              <a:t>naccessible</a:t>
            </a:r>
          </a:p>
          <a:p>
            <a:r>
              <a:rPr lang="en-US" dirty="0" smtClean="0">
                <a:hlinkClick r:id="rId2"/>
              </a:rPr>
              <a:t>Too few equations</a:t>
            </a:r>
            <a:endParaRPr lang="en-US" dirty="0" smtClean="0"/>
          </a:p>
          <a:p>
            <a:r>
              <a:rPr lang="en-US" dirty="0" smtClean="0"/>
              <a:t>Many good papers have no or few equations</a:t>
            </a:r>
          </a:p>
          <a:p>
            <a:pPr lvl="1"/>
            <a:r>
              <a:rPr lang="en-US" dirty="0" smtClean="0"/>
              <a:t>CVPR 13 best paper</a:t>
            </a:r>
          </a:p>
          <a:p>
            <a:pPr lvl="1"/>
            <a:r>
              <a:rPr lang="en-US" dirty="0" smtClean="0"/>
              <a:t>CVPR 05 HOG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0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Be clear</a:t>
            </a:r>
            <a:endParaRPr lang="en-US" dirty="0"/>
          </a:p>
          <a:p>
            <a:r>
              <a:rPr lang="en-US" dirty="0" smtClean="0"/>
              <a:t>Sufficient number of figures</a:t>
            </a:r>
          </a:p>
        </p:txBody>
      </p:sp>
    </p:spTree>
    <p:extLst>
      <p:ext uri="{BB962C8B-B14F-4D97-AF65-F5344CB8AC3E}">
        <p14:creationId xmlns:p14="http://schemas.microsoft.com/office/powerpoint/2010/main" val="367507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or Applied?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vision is more applied, at least nowadays</a:t>
            </a:r>
          </a:p>
          <a:p>
            <a:r>
              <a:rPr lang="en-US" dirty="0" smtClean="0">
                <a:hlinkClick r:id="rId2"/>
              </a:rPr>
              <a:t>Theory vs real world</a:t>
            </a:r>
            <a:endParaRPr lang="en-US" dirty="0" smtClean="0"/>
          </a:p>
          <a:p>
            <a:r>
              <a:rPr lang="en-US" dirty="0" smtClean="0"/>
              <a:t>More high impact papers are about how to get things done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4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Typos</a:t>
            </a:r>
          </a:p>
          <a:p>
            <a:r>
              <a:rPr lang="en-US" sz="2400" dirty="0" smtClean="0"/>
              <a:t>Unsupported claims</a:t>
            </a:r>
          </a:p>
          <a:p>
            <a:r>
              <a:rPr lang="en-US" sz="2400" dirty="0" smtClean="0"/>
              <a:t>Unnecessary adjectives (superior!)</a:t>
            </a:r>
          </a:p>
          <a:p>
            <a:r>
              <a:rPr lang="en-US" sz="2400" dirty="0" smtClean="0"/>
              <a:t>“a”, “the”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nanimate objects with verbs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nconsistent usage of words</a:t>
            </a:r>
          </a:p>
          <a:p>
            <a:r>
              <a:rPr lang="en-US" sz="2400" dirty="0" smtClean="0"/>
              <a:t>Laundry list of related work (or worse copy sentences from abstracts)</a:t>
            </a:r>
          </a:p>
          <a:p>
            <a:r>
              <a:rPr lang="en-US" sz="2400" dirty="0" smtClean="0"/>
              <a:t>Bad references</a:t>
            </a:r>
          </a:p>
          <a:p>
            <a:r>
              <a:rPr lang="en-US" sz="2400" dirty="0" smtClean="0"/>
              <a:t>Laundry list of related work</a:t>
            </a:r>
          </a:p>
          <a:p>
            <a:r>
              <a:rPr lang="en-US" sz="2400" dirty="0" smtClean="0"/>
              <a:t>Repeated boring statements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8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Results First than Writing?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Conventional mode</a:t>
            </a:r>
          </a:p>
          <a:p>
            <a:pPr lvl="1"/>
            <a:r>
              <a:rPr lang="en-US" sz="2000" dirty="0" smtClean="0"/>
              <a:t>Idea-&gt; Do research -&gt; Write paper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hlinkClick r:id="rId2"/>
              </a:rPr>
              <a:t>How to write a great research paper</a:t>
            </a:r>
            <a:r>
              <a:rPr lang="en-US" sz="2400" dirty="0" smtClean="0"/>
              <a:t>” by Simon Peyton Jones</a:t>
            </a:r>
          </a:p>
          <a:p>
            <a:pPr lvl="1"/>
            <a:r>
              <a:rPr lang="en-US" sz="2000" dirty="0" smtClean="0"/>
              <a:t>Idea -&gt; Write paper -&gt; Do research</a:t>
            </a:r>
          </a:p>
          <a:p>
            <a:pPr lvl="2"/>
            <a:r>
              <a:rPr lang="en-US" sz="1800" dirty="0" smtClean="0"/>
              <a:t>Forces us to be clear, focused</a:t>
            </a:r>
          </a:p>
          <a:p>
            <a:pPr lvl="2"/>
            <a:r>
              <a:rPr lang="en-US" sz="1800" dirty="0" smtClean="0"/>
              <a:t>Crystallizes what we don’t understand</a:t>
            </a:r>
          </a:p>
          <a:p>
            <a:pPr lvl="2"/>
            <a:r>
              <a:rPr lang="en-US" sz="1800" dirty="0" smtClean="0"/>
              <a:t>Opens the way to dialogue with others: reality check, critique, and collaboration</a:t>
            </a:r>
          </a:p>
          <a:p>
            <a:r>
              <a:rPr lang="en-US" sz="2400" dirty="0" smtClean="0"/>
              <a:t>My take</a:t>
            </a:r>
          </a:p>
          <a:p>
            <a:pPr lvl="1"/>
            <a:r>
              <a:rPr lang="en-US" sz="2000" dirty="0" smtClean="0"/>
              <a:t>Idea -&gt; Write paper -&gt; Do research -&gt; Revise paper -&gt; Do research -&gt; Revise paper -&gt; 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6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MICCAI – Medical Image Computing and Computer-Assisted Intervention</a:t>
            </a:r>
          </a:p>
          <a:p>
            <a:r>
              <a:rPr lang="en-US" sz="2800" dirty="0" smtClean="0"/>
              <a:t>FG – IEEE Conference on Automatic Face and Gesture Recognition </a:t>
            </a:r>
            <a:endParaRPr lang="en-US" sz="2800" dirty="0"/>
          </a:p>
          <a:p>
            <a:r>
              <a:rPr lang="en-US" sz="2800" dirty="0"/>
              <a:t>ICCP </a:t>
            </a:r>
            <a:r>
              <a:rPr lang="en-US" sz="2800" dirty="0" smtClean="0"/>
              <a:t>– IEEE International Conference on Computational Photography</a:t>
            </a:r>
          </a:p>
          <a:p>
            <a:r>
              <a:rPr lang="en-US" sz="2800" dirty="0"/>
              <a:t>ICML </a:t>
            </a:r>
            <a:r>
              <a:rPr lang="en-US" sz="2800" dirty="0" smtClean="0"/>
              <a:t>– International Conference on Machine Learning</a:t>
            </a:r>
          </a:p>
          <a:p>
            <a:r>
              <a:rPr lang="en-US" sz="2800" dirty="0" smtClean="0"/>
              <a:t>IJCAI, AAAI, MVA, ICDR, ICVS, DAGM, CAIP, ICRA, ICASSP, ICIP, SPIE, DCC, WACV, 3DPVT, ACM Multimedia, ICME, 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mportant</a:t>
            </a:r>
          </a:p>
          <a:p>
            <a:r>
              <a:rPr lang="en-US" dirty="0" smtClean="0"/>
              <a:t>Add more results and large figures</a:t>
            </a:r>
          </a:p>
          <a:p>
            <a:r>
              <a:rPr lang="en-US" dirty="0" smtClean="0"/>
              <a:t>Add technical details as necessary (</a:t>
            </a:r>
            <a:r>
              <a:rPr lang="en-US" dirty="0" smtClean="0">
                <a:hlinkClick r:id="rId2"/>
              </a:rPr>
              <a:t>don</a:t>
            </a:r>
            <a:r>
              <a:rPr lang="fr-FR" dirty="0" smtClean="0">
                <a:hlinkClick r:id="rId2"/>
              </a:rPr>
              <a:t>’</a:t>
            </a:r>
            <a:r>
              <a:rPr lang="en-US" dirty="0" smtClean="0">
                <a:hlinkClick r:id="rId2"/>
              </a:rPr>
              <a:t>t miss important details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Derivation details, e.g., </a:t>
            </a:r>
            <a:r>
              <a:rPr lang="en-US" dirty="0" smtClean="0">
                <a:hlinkClick r:id="rId3"/>
              </a:rPr>
              <a:t>proof of a theorem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2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Novelty</a:t>
            </a:r>
          </a:p>
          <a:p>
            <a:r>
              <a:rPr lang="en-US" dirty="0" smtClean="0"/>
              <a:t>Significant contributions (vs. </a:t>
            </a:r>
            <a:r>
              <a:rPr lang="en-US" dirty="0" smtClean="0">
                <a:hlinkClick r:id="rId2"/>
              </a:rPr>
              <a:t>salami publishing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Make sure your paper is non-rejectable (above the bar with some error margin)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1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Me: Here is a faster horse</a:t>
            </a:r>
          </a:p>
          <a:p>
            <a:r>
              <a:rPr lang="en-US" dirty="0" smtClean="0"/>
              <a:t>R1: You should have used my donkey</a:t>
            </a:r>
          </a:p>
          <a:p>
            <a:r>
              <a:rPr lang="en-US" dirty="0" smtClean="0"/>
              <a:t>R2: This is not a horse, it’s a mule</a:t>
            </a:r>
          </a:p>
          <a:p>
            <a:r>
              <a:rPr lang="en-US" dirty="0" smtClean="0"/>
              <a:t>R3: I want a unicorn!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8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Rebuttal or Response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7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62066"/>
              </p:ext>
            </p:extLst>
          </p:nvPr>
        </p:nvGraphicFramePr>
        <p:xfrm>
          <a:off x="152400" y="5181600"/>
          <a:ext cx="89154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Good surprise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Bad surprise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One CVPR paper: BR, BR, DR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Two ECCV paper: PR, PR, BR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One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CVPR 15 paper: BR, BR, WR -&gt; poster, poster, poster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One CVPR 15 paper: DR, WA, BR -&gt; Poster, Poster, WR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Two ECCV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papers: PA, PA, BR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One CVPR 15 paper: WA, BR, BR -&gt; Poster, Poster, 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WR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One CVPR 16 paper: WR, WR, BR 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153400" cy="35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2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 Know What will Happen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398686"/>
            <a:ext cx="8305800" cy="535531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Masked </a:t>
            </a:r>
            <a:r>
              <a:rPr lang="en-US" dirty="0">
                <a:solidFill>
                  <a:schemeClr val="bg1"/>
                </a:solidFill>
              </a:rPr>
              <a:t>Meta-Reviewer ID:	Meta_Reviewer_1</a:t>
            </a:r>
          </a:p>
          <a:p>
            <a:r>
              <a:rPr lang="en-US" dirty="0">
                <a:solidFill>
                  <a:schemeClr val="bg1"/>
                </a:solidFill>
              </a:rPr>
              <a:t>Meta-Reviews:	</a:t>
            </a:r>
          </a:p>
          <a:p>
            <a:r>
              <a:rPr lang="en-US" dirty="0">
                <a:solidFill>
                  <a:schemeClr val="bg1"/>
                </a:solidFill>
              </a:rPr>
              <a:t>Question	 </a:t>
            </a:r>
          </a:p>
          <a:p>
            <a:r>
              <a:rPr lang="en-US" dirty="0">
                <a:solidFill>
                  <a:schemeClr val="bg1"/>
                </a:solidFill>
              </a:rPr>
              <a:t>Consolidation Report	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reviewers agree that this paper has moderate novelty of using partial and spatial information for sparse representation. However, they also concern about </a:t>
            </a:r>
          </a:p>
          <a:p>
            <a:r>
              <a:rPr lang="en-US" dirty="0">
                <a:solidFill>
                  <a:schemeClr val="bg1"/>
                </a:solidFill>
              </a:rPr>
              <a:t>- unclear presentation on technical details (eg. definitions, inference algorithm, pooling methods, template updating schemes, experimental settings etc.), </a:t>
            </a:r>
          </a:p>
          <a:p>
            <a:r>
              <a:rPr lang="en-US" dirty="0">
                <a:solidFill>
                  <a:schemeClr val="bg1"/>
                </a:solidFill>
              </a:rPr>
              <a:t>- not extensive experimental comparison (needs tests on more challenging videos),</a:t>
            </a:r>
          </a:p>
          <a:p>
            <a:r>
              <a:rPr lang="en-US" dirty="0">
                <a:solidFill>
                  <a:schemeClr val="bg1"/>
                </a:solidFill>
              </a:rPr>
              <a:t>- missing </a:t>
            </a:r>
            <a:r>
              <a:rPr lang="en-US" dirty="0" smtClean="0">
                <a:solidFill>
                  <a:schemeClr val="bg1"/>
                </a:solidFill>
              </a:rPr>
              <a:t>justification </a:t>
            </a:r>
            <a:r>
              <a:rPr lang="en-US" dirty="0">
                <a:solidFill>
                  <a:schemeClr val="bg1"/>
                </a:solidFill>
              </a:rPr>
              <a:t>of the assumption (complementary nature of two kinds of pooling features) and the </a:t>
            </a:r>
            <a:r>
              <a:rPr lang="en-US" dirty="0" smtClean="0">
                <a:solidFill>
                  <a:schemeClr val="bg1"/>
                </a:solidFill>
              </a:rPr>
              <a:t>efficacy </a:t>
            </a:r>
            <a:r>
              <a:rPr lang="en-US" dirty="0">
                <a:solidFill>
                  <a:schemeClr val="bg1"/>
                </a:solidFill>
              </a:rPr>
              <a:t>of each term.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authors rebuttal addresses most </a:t>
            </a:r>
            <a:r>
              <a:rPr lang="en-US" dirty="0" smtClean="0">
                <a:solidFill>
                  <a:schemeClr val="bg1"/>
                </a:solidFill>
              </a:rPr>
              <a:t>issues, </a:t>
            </a:r>
            <a:r>
              <a:rPr lang="en-US" dirty="0">
                <a:solidFill>
                  <a:schemeClr val="bg1"/>
                </a:solidFill>
              </a:rPr>
              <a:t>but is not sufficient to ease the main concerns of R1 and R2. So, the AC recommends the paper to be rejected as it 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Decision	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Definitely </a:t>
            </a:r>
            <a:r>
              <a:rPr lang="en-US" dirty="0">
                <a:solidFill>
                  <a:schemeClr val="bg1"/>
                </a:solidFill>
              </a:rPr>
              <a:t>Accept</a:t>
            </a:r>
          </a:p>
        </p:txBody>
      </p:sp>
    </p:spTree>
    <p:extLst>
      <p:ext uri="{BB962C8B-B14F-4D97-AF65-F5344CB8AC3E}">
        <p14:creationId xmlns:p14="http://schemas.microsoft.com/office/powerpoint/2010/main" val="301550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</a:t>
            </a:r>
            <a:r>
              <a:rPr lang="en-US" dirty="0"/>
              <a:t>I</a:t>
            </a:r>
            <a:r>
              <a:rPr lang="en-US" dirty="0" smtClean="0"/>
              <a:t>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Large scale</a:t>
            </a:r>
          </a:p>
          <a:p>
            <a:pPr lvl="1"/>
            <a:r>
              <a:rPr lang="en-US" sz="2400" dirty="0" smtClean="0"/>
              <a:t>CVPR 2011 best paper: pose estimation</a:t>
            </a:r>
          </a:p>
          <a:p>
            <a:pPr lvl="1"/>
            <a:r>
              <a:rPr lang="en-US" sz="2400" dirty="0" smtClean="0"/>
              <a:t>CVPR 2013 best paper: object detection</a:t>
            </a:r>
          </a:p>
          <a:p>
            <a:r>
              <a:rPr lang="en-US" sz="2800" dirty="0" smtClean="0"/>
              <a:t>Unconstrained</a:t>
            </a:r>
          </a:p>
          <a:p>
            <a:r>
              <a:rPr lang="en-US" sz="2800" dirty="0" smtClean="0"/>
              <a:t>Real-time</a:t>
            </a:r>
          </a:p>
          <a:p>
            <a:pPr lvl="1"/>
            <a:r>
              <a:rPr lang="en-US" sz="2400" dirty="0" smtClean="0"/>
              <a:t>CVPR 2001: face detector</a:t>
            </a:r>
          </a:p>
          <a:p>
            <a:pPr lvl="1"/>
            <a:r>
              <a:rPr lang="en-US" sz="2400" dirty="0" smtClean="0"/>
              <a:t>CVPR 2006: scalable object recognition</a:t>
            </a:r>
          </a:p>
          <a:p>
            <a:r>
              <a:rPr lang="en-US" sz="2800" dirty="0" smtClean="0"/>
              <a:t>Robustness</a:t>
            </a:r>
          </a:p>
          <a:p>
            <a:r>
              <a:rPr lang="en-US" sz="2800" dirty="0" smtClean="0"/>
              <a:t>Recover from failure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Best papers and top cited papers in computer science</a:t>
            </a:r>
            <a:endParaRPr lang="en-US" dirty="0" smtClean="0"/>
          </a:p>
          <a:p>
            <a:r>
              <a:rPr lang="en-US" dirty="0" smtClean="0"/>
              <a:t>Best papers = high impact?</a:t>
            </a:r>
          </a:p>
          <a:p>
            <a:r>
              <a:rPr lang="en-US" dirty="0" smtClean="0"/>
              <a:t>Oral papers are more influential?</a:t>
            </a:r>
          </a:p>
          <a:p>
            <a:r>
              <a:rPr lang="en-US" dirty="0" smtClean="0"/>
              <a:t>CVPR Longuet-Hggins prize</a:t>
            </a:r>
          </a:p>
          <a:p>
            <a:r>
              <a:rPr lang="en-US" dirty="0" smtClean="0"/>
              <a:t>ICCV Helmholtz award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4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NIPS 02 by Doudou LaLoudouana and Mambobo Bonouliqui Tarare, Lupano Tecallonou Center, Selacie, Guana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The secret to publish a paper in machine learning conferences? </a:t>
            </a:r>
            <a:endParaRPr lang="en-US" dirty="0" smtClean="0"/>
          </a:p>
          <a:p>
            <a:r>
              <a:rPr lang="en-US" dirty="0" smtClean="0"/>
              <a:t>Read the references therein carefully!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1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Selection</a:t>
            </a:r>
            <a:endParaRPr lang="en-US" dirty="0"/>
          </a:p>
        </p:txBody>
      </p:sp>
      <p:pic>
        <p:nvPicPr>
          <p:cNvPr id="5" name="Picture 4" descr="data set selection2_Page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38" y="1295399"/>
            <a:ext cx="2060864" cy="2667000"/>
          </a:xfrm>
          <a:prstGeom prst="rect">
            <a:avLst/>
          </a:prstGeom>
        </p:spPr>
      </p:pic>
      <p:pic>
        <p:nvPicPr>
          <p:cNvPr id="7" name="Picture 6" descr="data set selection2_Pag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7" y="1295400"/>
            <a:ext cx="2060864" cy="2667000"/>
          </a:xfrm>
          <a:prstGeom prst="rect">
            <a:avLst/>
          </a:prstGeom>
        </p:spPr>
      </p:pic>
      <p:pic>
        <p:nvPicPr>
          <p:cNvPr id="8" name="Picture 7" descr="data set selection2_Page_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5399"/>
            <a:ext cx="2060864" cy="2667000"/>
          </a:xfrm>
          <a:prstGeom prst="rect">
            <a:avLst/>
          </a:prstGeom>
        </p:spPr>
      </p:pic>
      <p:pic>
        <p:nvPicPr>
          <p:cNvPr id="9" name="Picture 8" descr="data set selection2_Page_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4038600"/>
            <a:ext cx="2060863" cy="2666999"/>
          </a:xfrm>
          <a:prstGeom prst="rect">
            <a:avLst/>
          </a:prstGeom>
        </p:spPr>
      </p:pic>
      <p:pic>
        <p:nvPicPr>
          <p:cNvPr id="10" name="Picture 9" descr="data set selection2_Page_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4038600"/>
            <a:ext cx="2060863" cy="2667000"/>
          </a:xfrm>
          <a:prstGeom prst="rect">
            <a:avLst/>
          </a:prstGeom>
        </p:spPr>
      </p:pic>
      <p:pic>
        <p:nvPicPr>
          <p:cNvPr id="11" name="Picture 10" descr="data set selection2_Page_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38600"/>
            <a:ext cx="2057400" cy="26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5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Selection</a:t>
            </a:r>
            <a:endParaRPr lang="en-US" dirty="0"/>
          </a:p>
        </p:txBody>
      </p:sp>
      <p:pic>
        <p:nvPicPr>
          <p:cNvPr id="6" name="Content Placeholder 5" descr="data set selection_Page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73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08221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7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Selection</a:t>
            </a:r>
            <a:endParaRPr lang="en-US" dirty="0"/>
          </a:p>
        </p:txBody>
      </p:sp>
      <p:pic>
        <p:nvPicPr>
          <p:cNvPr id="4" name="Content Placeholder 3" descr="data set selection_Page_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" b="118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09600" y="6248400"/>
            <a:ext cx="656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(originally) [6] ...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egotistical view of bragging and boasting.....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9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My Advisor?</a:t>
            </a:r>
            <a:endParaRPr lang="en-US" dirty="0"/>
          </a:p>
        </p:txBody>
      </p:sp>
      <p:pic>
        <p:nvPicPr>
          <p:cNvPr id="4" name="Picture 3" descr="cvpr_daf_Page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1676400"/>
            <a:ext cx="1766455" cy="2286000"/>
          </a:xfrm>
          <a:prstGeom prst="rect">
            <a:avLst/>
          </a:prstGeom>
        </p:spPr>
      </p:pic>
      <p:pic>
        <p:nvPicPr>
          <p:cNvPr id="6" name="Picture 5" descr="cvpr_daf_Pag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5" y="1676400"/>
            <a:ext cx="1766454" cy="2286000"/>
          </a:xfrm>
          <a:prstGeom prst="rect">
            <a:avLst/>
          </a:prstGeom>
        </p:spPr>
      </p:pic>
      <p:pic>
        <p:nvPicPr>
          <p:cNvPr id="7" name="Picture 6" descr="cvpr_daf_Page_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45" y="1676400"/>
            <a:ext cx="1766455" cy="2286000"/>
          </a:xfrm>
          <a:prstGeom prst="rect">
            <a:avLst/>
          </a:prstGeom>
        </p:spPr>
      </p:pic>
      <p:pic>
        <p:nvPicPr>
          <p:cNvPr id="8" name="Picture 7" descr="cvpr_daf_Page_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82" y="4114800"/>
            <a:ext cx="1766454" cy="2286000"/>
          </a:xfrm>
          <a:prstGeom prst="rect">
            <a:avLst/>
          </a:prstGeom>
        </p:spPr>
      </p:pic>
      <p:pic>
        <p:nvPicPr>
          <p:cNvPr id="9" name="Picture 8" descr="cvpr_daf_Page_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14800"/>
            <a:ext cx="1752600" cy="2268070"/>
          </a:xfrm>
          <a:prstGeom prst="rect">
            <a:avLst/>
          </a:prstGeom>
        </p:spPr>
      </p:pic>
      <p:pic>
        <p:nvPicPr>
          <p:cNvPr id="10" name="Picture 9" descr="cvpr_daf_Page_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4114800"/>
            <a:ext cx="17664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Someone to Proofread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Certainly your advisor</a:t>
            </a:r>
            <a:endParaRPr lang="en-US" dirty="0" smtClean="0"/>
          </a:p>
          <a:p>
            <a:r>
              <a:rPr lang="en-US" dirty="0" smtClean="0"/>
              <a:t>Polish your work</a:t>
            </a:r>
          </a:p>
          <a:p>
            <a:r>
              <a:rPr lang="en-US" dirty="0" smtClean="0"/>
              <a:t>My story</a:t>
            </a:r>
          </a:p>
        </p:txBody>
      </p:sp>
    </p:spTree>
    <p:extLst>
      <p:ext uri="{BB962C8B-B14F-4D97-AF65-F5344CB8AC3E}">
        <p14:creationId xmlns:p14="http://schemas.microsoft.com/office/powerpoint/2010/main" val="52582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Gestalt</a:t>
            </a:r>
            <a:endParaRPr lang="en-US" dirty="0"/>
          </a:p>
        </p:txBody>
      </p:sp>
      <p:pic>
        <p:nvPicPr>
          <p:cNvPr id="9" name="Picture 8" descr="gestalt_Page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43000"/>
            <a:ext cx="5410200" cy="5637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14800"/>
            <a:ext cx="2629146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295400"/>
            <a:ext cx="26290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Gestalt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CVPR 10 by Carven von Bearnensquash, Department of Computer Science, University of Phoenix</a:t>
            </a:r>
            <a:endParaRPr lang="en-US" dirty="0" smtClean="0"/>
          </a:p>
          <a:p>
            <a:r>
              <a:rPr lang="en-US" dirty="0" smtClean="0"/>
              <a:t>Main Point: Get your paper looking pretty with right mix of equations, tables and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1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estalt 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10" r="-36910"/>
          <a:stretch>
            <a:fillRect/>
          </a:stretch>
        </p:blipFill>
        <p:spPr>
          <a:xfrm>
            <a:off x="-1295400" y="95265"/>
            <a:ext cx="12019633" cy="6610335"/>
          </a:xfrm>
        </p:spPr>
      </p:pic>
    </p:spTree>
    <p:extLst>
      <p:ext uri="{BB962C8B-B14F-4D97-AF65-F5344CB8AC3E}">
        <p14:creationId xmlns:p14="http://schemas.microsoft.com/office/powerpoint/2010/main" val="151377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Google scholar</a:t>
            </a:r>
            <a:r>
              <a:rPr lang="en-US" dirty="0"/>
              <a:t> </a:t>
            </a:r>
            <a:r>
              <a:rPr lang="en-US" dirty="0" smtClean="0"/>
              <a:t>h-index</a:t>
            </a:r>
          </a:p>
          <a:p>
            <a:r>
              <a:rPr lang="en-US" dirty="0" smtClean="0"/>
              <a:t>Software: </a:t>
            </a:r>
            <a:r>
              <a:rPr lang="en-US" dirty="0" smtClean="0">
                <a:hlinkClick r:id="rId4"/>
              </a:rPr>
              <a:t>publish or perish</a:t>
            </a:r>
            <a:endParaRPr lang="en-US" dirty="0" smtClean="0"/>
          </a:p>
          <a:p>
            <a:r>
              <a:rPr lang="en-US" dirty="0" smtClean="0"/>
              <a:t>DBLP</a:t>
            </a:r>
          </a:p>
          <a:p>
            <a:r>
              <a:rPr lang="en-US" dirty="0" smtClean="0"/>
              <a:t>Mathematics genealogy</a:t>
            </a:r>
          </a:p>
          <a:p>
            <a:endParaRPr lang="en-US" dirty="0" smtClean="0"/>
          </a:p>
          <a:p>
            <a:r>
              <a:rPr lang="en-US" dirty="0" smtClean="0"/>
              <a:t>Disclaimer:</a:t>
            </a:r>
          </a:p>
          <a:p>
            <a:pPr lvl="1"/>
            <a:r>
              <a:rPr lang="en-US" dirty="0" smtClean="0"/>
              <a:t>h index </a:t>
            </a:r>
            <a:r>
              <a:rPr lang="en-US" dirty="0" smtClean="0">
                <a:latin typeface="Calibri"/>
              </a:rPr>
              <a:t>= significance? </a:t>
            </a:r>
          </a:p>
          <a:p>
            <a:pPr lvl="1"/>
            <a:r>
              <a:rPr lang="en-US" dirty="0" smtClean="0">
                <a:latin typeface="Calibri"/>
              </a:rPr>
              <a:t># of citation = significance?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Rules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Use LaTeX</a:t>
            </a:r>
            <a:endParaRPr lang="en-US" sz="2800" dirty="0" smtClean="0"/>
          </a:p>
          <a:p>
            <a:r>
              <a:rPr lang="en-US" sz="2800" dirty="0" smtClean="0"/>
              <a:t>Read authors’ guideline</a:t>
            </a:r>
          </a:p>
          <a:p>
            <a:r>
              <a:rPr lang="en-US" sz="2800" dirty="0" smtClean="0"/>
              <a:t>Read reviewers’ guideline </a:t>
            </a:r>
          </a:p>
          <a:p>
            <a:r>
              <a:rPr lang="en-US" sz="2800" dirty="0" smtClean="0"/>
              <a:t>Print out your paper – what you see may  NOT be what you get</a:t>
            </a:r>
          </a:p>
          <a:p>
            <a:r>
              <a:rPr lang="en-US" sz="2800" dirty="0" smtClean="0"/>
              <a:t>Submit paper right before deadline</a:t>
            </a:r>
          </a:p>
          <a:p>
            <a:pPr lvl="1"/>
            <a:r>
              <a:rPr lang="en-US" sz="2400" dirty="0" smtClean="0">
                <a:hlinkClick r:id="rId3"/>
              </a:rPr>
              <a:t>Risky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4"/>
              </a:rPr>
              <a:t>Exhausting</a:t>
            </a:r>
            <a:endParaRPr lang="en-US" sz="2400" dirty="0" smtClean="0"/>
          </a:p>
          <a:p>
            <a:pPr lvl="1"/>
            <a:r>
              <a:rPr lang="en-US" sz="2400" dirty="0" smtClean="0"/>
              <a:t>Murphy’s law</a:t>
            </a:r>
          </a:p>
          <a:p>
            <a:r>
              <a:rPr lang="en-US" sz="2800" dirty="0" smtClean="0">
                <a:hlinkClick r:id="rId5"/>
              </a:rPr>
              <a:t>Do not count on extension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6782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influential papers have been rejected once or twice</a:t>
            </a:r>
          </a:p>
          <a:p>
            <a:r>
              <a:rPr lang="en-US" dirty="0" smtClean="0"/>
              <a:t>Some best papers make little impact</a:t>
            </a:r>
          </a:p>
          <a:p>
            <a:r>
              <a:rPr lang="en-US" dirty="0" smtClean="0"/>
              <a:t>Never give up in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7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Karma?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4" b="1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19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>
                <a:hlinkClick r:id="rId2"/>
              </a:rPr>
              <a:t>Me and confernece I want to attend</a:t>
            </a:r>
            <a:r>
              <a:rPr lang="en-US" dirty="0" smtClean="0"/>
              <a:t> (location vs. reputation)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067800" cy="39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7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Advisor and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Suggesting a research topic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When your advisor presents your work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When you explain your work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Demos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Good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2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Working Early!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Write, write, write…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Ask others for comments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819400"/>
            <a:ext cx="896815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8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Hard in the Summer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896815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 from Steve Jobs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 I'm </a:t>
            </a:r>
            <a:r>
              <a:rPr lang="en-US" sz="2800" dirty="0"/>
              <a:t>convinced that about half of what separates successful entrepreneurs from the non-successful ones is pure perseverance</a:t>
            </a:r>
            <a:r>
              <a:rPr lang="en-US" sz="2800" dirty="0" smtClean="0"/>
              <a:t>. ”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“ Creativity </a:t>
            </a:r>
            <a:r>
              <a:rPr lang="en-US" sz="2800" dirty="0"/>
              <a:t>is just connecting things. When you ask creative people how they did something, they feel a little guilty because they didn't really do it, they just saw something. It seemed obvious to them after a while</a:t>
            </a:r>
            <a:r>
              <a:rPr lang="en-US" sz="2800" dirty="0" smtClean="0"/>
              <a:t>. 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216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chairs: administration</a:t>
            </a:r>
          </a:p>
          <a:p>
            <a:r>
              <a:rPr lang="en-US" dirty="0" smtClean="0"/>
              <a:t>Program chairs: handling papers</a:t>
            </a:r>
          </a:p>
          <a:p>
            <a:r>
              <a:rPr lang="en-US" dirty="0" smtClean="0"/>
              <a:t>Area chairs: </a:t>
            </a:r>
          </a:p>
          <a:p>
            <a:pPr lvl="1"/>
            <a:r>
              <a:rPr lang="en-US" sz="2400" dirty="0" smtClean="0"/>
              <a:t>Assign reviewers</a:t>
            </a:r>
          </a:p>
          <a:p>
            <a:pPr lvl="1"/>
            <a:r>
              <a:rPr lang="en-US" sz="2400" dirty="0" smtClean="0"/>
              <a:t>Read reviews and rebuttals</a:t>
            </a:r>
          </a:p>
          <a:p>
            <a:pPr lvl="1"/>
            <a:r>
              <a:rPr lang="en-US" sz="2400" dirty="0" smtClean="0"/>
              <a:t>Consolidation reports</a:t>
            </a:r>
          </a:p>
          <a:p>
            <a:pPr lvl="1"/>
            <a:r>
              <a:rPr lang="en-US" sz="2400" dirty="0" smtClean="0"/>
              <a:t>Recommendation</a:t>
            </a:r>
          </a:p>
          <a:p>
            <a:r>
              <a:rPr lang="en-US" dirty="0" smtClean="0"/>
              <a:t>Reviewers</a:t>
            </a:r>
          </a:p>
          <a:p>
            <a:r>
              <a:rPr lang="en-US" dirty="0" smtClean="0"/>
              <a:t>Authors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Submission</a:t>
            </a:r>
          </a:p>
          <a:p>
            <a:r>
              <a:rPr lang="en-US" dirty="0" smtClean="0"/>
              <a:t>CVPR/ECCV/ICCV</a:t>
            </a:r>
          </a:p>
          <a:p>
            <a:pPr lvl="1"/>
            <a:r>
              <a:rPr lang="en-US" dirty="0" smtClean="0"/>
              <a:t>Double blind review</a:t>
            </a:r>
          </a:p>
          <a:p>
            <a:pPr lvl="1"/>
            <a:r>
              <a:rPr lang="en-US" dirty="0" smtClean="0"/>
              <a:t>Program chairs: assign papers to area chairs</a:t>
            </a:r>
          </a:p>
          <a:p>
            <a:pPr lvl="1"/>
            <a:r>
              <a:rPr lang="en-US" dirty="0" smtClean="0"/>
              <a:t>Area chairs: assign papers to reviewers</a:t>
            </a:r>
          </a:p>
          <a:p>
            <a:r>
              <a:rPr lang="en-US" dirty="0" smtClean="0"/>
              <a:t>Rebuttal</a:t>
            </a:r>
          </a:p>
          <a:p>
            <a:r>
              <a:rPr lang="en-US" dirty="0" smtClean="0"/>
              <a:t>Results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090225UCMercedBlu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osmosBQ-Light"/>
        <a:ea typeface=""/>
        <a:cs typeface=""/>
      </a:majorFont>
      <a:minorFont>
        <a:latin typeface="CosmosBQ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8631</TotalTime>
  <Words>2341</Words>
  <Application>Microsoft Macintosh PowerPoint</Application>
  <PresentationFormat>On-screen Show (4:3)</PresentationFormat>
  <Paragraphs>455</Paragraphs>
  <Slides>73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090225UCMercedBlue</vt:lpstr>
      <vt:lpstr>How to Get Your CVPR Paper Rejected?</vt:lpstr>
      <vt:lpstr>Outline</vt:lpstr>
      <vt:lpstr>Conferences</vt:lpstr>
      <vt:lpstr>Conferences</vt:lpstr>
      <vt:lpstr>Conferences</vt:lpstr>
      <vt:lpstr>Conference Location</vt:lpstr>
      <vt:lpstr>Conference Location</vt:lpstr>
      <vt:lpstr>Conference Organization</vt:lpstr>
      <vt:lpstr>Review Process</vt:lpstr>
      <vt:lpstr>Area Chair Meetings</vt:lpstr>
      <vt:lpstr>Triage</vt:lpstr>
      <vt:lpstr>Conference Acceptance Rate</vt:lpstr>
      <vt:lpstr>CVPR</vt:lpstr>
      <vt:lpstr>ICCV</vt:lpstr>
      <vt:lpstr>ECCV</vt:lpstr>
      <vt:lpstr>Top 100 Publications - English</vt:lpstr>
      <vt:lpstr>Top Publications - E&amp;CS</vt:lpstr>
      <vt:lpstr>Reactions</vt:lpstr>
      <vt:lpstr>Database Community</vt:lpstr>
      <vt:lpstr>Journals</vt:lpstr>
      <vt:lpstr>Journals </vt:lpstr>
      <vt:lpstr>PAMI Reviewing Process</vt:lpstr>
      <vt:lpstr>PAMI Reviewing Process</vt:lpstr>
      <vt:lpstr>IJCV/CVIU Reviewing Process</vt:lpstr>
      <vt:lpstr>Journal Acceptance Rate</vt:lpstr>
      <vt:lpstr>From Conferences to Journals</vt:lpstr>
      <vt:lpstr>How to Get Your CVPR Paper Rejected?</vt:lpstr>
      <vt:lpstr>Review Form</vt:lpstr>
      <vt:lpstr>Review Form </vt:lpstr>
      <vt:lpstr>Learn from Reviewing Process</vt:lpstr>
      <vt:lpstr>Put Yourself as Reviewer</vt:lpstr>
      <vt:lpstr>Novelty</vt:lpstr>
      <vt:lpstr>Experimental Validation</vt:lpstr>
      <vt:lpstr>Compare With State of the Art</vt:lpstr>
      <vt:lpstr>Writing</vt:lpstr>
      <vt:lpstr>Writing</vt:lpstr>
      <vt:lpstr>Writing</vt:lpstr>
      <vt:lpstr>Writing</vt:lpstr>
      <vt:lpstr>Writing </vt:lpstr>
      <vt:lpstr>Writing</vt:lpstr>
      <vt:lpstr>Writing </vt:lpstr>
      <vt:lpstr>Tell A Good Story</vt:lpstr>
      <vt:lpstr>Presentation</vt:lpstr>
      <vt:lpstr>Interesting Title</vt:lpstr>
      <vt:lpstr>Math Equations</vt:lpstr>
      <vt:lpstr>Figures </vt:lpstr>
      <vt:lpstr>Theoretical or Applied? </vt:lpstr>
      <vt:lpstr>Common Mistakes</vt:lpstr>
      <vt:lpstr>Get Results First than Writing?</vt:lpstr>
      <vt:lpstr>Supplementary Material</vt:lpstr>
      <vt:lpstr>Most Important Factors</vt:lpstr>
      <vt:lpstr>Reviews</vt:lpstr>
      <vt:lpstr>Rebuttal or Response</vt:lpstr>
      <vt:lpstr>Never Know What will Happen</vt:lpstr>
      <vt:lpstr>Challenging Issues</vt:lpstr>
      <vt:lpstr>Interesting Stats</vt:lpstr>
      <vt:lpstr>Data Set Selection</vt:lpstr>
      <vt:lpstr>Data Set Selection</vt:lpstr>
      <vt:lpstr>Data Set Selection</vt:lpstr>
      <vt:lpstr>Data Set Selection</vt:lpstr>
      <vt:lpstr>Where Is My Advisor?</vt:lpstr>
      <vt:lpstr>Ask Someone to Proofread</vt:lpstr>
      <vt:lpstr>Paper Gestalt</vt:lpstr>
      <vt:lpstr>Paper Gestalt </vt:lpstr>
      <vt:lpstr>PowerPoint Presentation</vt:lpstr>
      <vt:lpstr>Tools</vt:lpstr>
      <vt:lpstr>Basic Rules </vt:lpstr>
      <vt:lpstr>Lessons </vt:lpstr>
      <vt:lpstr>Karma?</vt:lpstr>
      <vt:lpstr>Your Advisor and You</vt:lpstr>
      <vt:lpstr>Start Working Early!</vt:lpstr>
      <vt:lpstr>Work Hard in the Summer</vt:lpstr>
      <vt:lpstr>Quotes from Steve Jobs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Advances in Computer Vision</dc:title>
  <dc:creator>mhyang</dc:creator>
  <cp:lastModifiedBy>Ming-Hsuan Yang</cp:lastModifiedBy>
  <cp:revision>165</cp:revision>
  <dcterms:created xsi:type="dcterms:W3CDTF">2009-08-23T16:52:39Z</dcterms:created>
  <dcterms:modified xsi:type="dcterms:W3CDTF">2016-07-15T00:55:04Z</dcterms:modified>
</cp:coreProperties>
</file>